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9"/>
  </p:notesMasterIdLst>
  <p:sldIdLst>
    <p:sldId id="256" r:id="rId2"/>
    <p:sldId id="257" r:id="rId3"/>
    <p:sldId id="261" r:id="rId4"/>
    <p:sldId id="263" r:id="rId5"/>
    <p:sldId id="265" r:id="rId6"/>
    <p:sldId id="267" r:id="rId7"/>
    <p:sldId id="269" r:id="rId8"/>
    <p:sldId id="271" r:id="rId9"/>
    <p:sldId id="272" r:id="rId10"/>
    <p:sldId id="293" r:id="rId11"/>
    <p:sldId id="292" r:id="rId12"/>
    <p:sldId id="273" r:id="rId13"/>
    <p:sldId id="274" r:id="rId14"/>
    <p:sldId id="275" r:id="rId15"/>
    <p:sldId id="276" r:id="rId16"/>
    <p:sldId id="277" r:id="rId17"/>
    <p:sldId id="278" r:id="rId18"/>
    <p:sldId id="279" r:id="rId19"/>
    <p:sldId id="280" r:id="rId20"/>
    <p:sldId id="281" r:id="rId21"/>
    <p:sldId id="282" r:id="rId22"/>
    <p:sldId id="285" r:id="rId23"/>
    <p:sldId id="286" r:id="rId24"/>
    <p:sldId id="287" r:id="rId25"/>
    <p:sldId id="288" r:id="rId26"/>
    <p:sldId id="289" r:id="rId27"/>
    <p:sldId id="29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7" d="100"/>
          <a:sy n="97" d="100"/>
        </p:scale>
        <p:origin x="-51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41C8F3-6D70-4E46-A84F-665AC4399B30}" type="datetimeFigureOut">
              <a:rPr lang="en-US" smtClean="0"/>
              <a:t>8/2/2016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D40623-7E4F-4E75-ACED-620008A6BB36}" type="slidenum">
              <a:rPr lang="en-US" smtClean="0"/>
              <a:t>‹#›</a:t>
            </a:fld>
            <a:endParaRPr lang="en-US" dirty="0"/>
          </a:p>
        </p:txBody>
      </p:sp>
    </p:spTree>
    <p:extLst>
      <p:ext uri="{BB962C8B-B14F-4D97-AF65-F5344CB8AC3E}">
        <p14:creationId xmlns:p14="http://schemas.microsoft.com/office/powerpoint/2010/main" val="881802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5"/>
          <p:cNvSpPr>
            <a:spLocks noGrp="1" noChangeArrowheads="1"/>
          </p:cNvSpPr>
          <p:nvPr>
            <p:ph type="sldNum" sz="quarter" idx="5"/>
          </p:nvPr>
        </p:nvSpPr>
        <p:spPr>
          <a:noFill/>
        </p:spPr>
        <p:txBody>
          <a:bodyPr/>
          <a:lstStyle/>
          <a:p>
            <a:fld id="{EF507FF7-29D9-4157-8193-07B3456326B7}" type="slidenum">
              <a:rPr lang="en-US" altLang="en-US" smtClean="0"/>
              <a:pPr/>
              <a:t>3</a:t>
            </a:fld>
            <a:endParaRPr lang="en-US" altLang="en-US" dirty="0"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alt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3"/>
          <p:cNvSpPr>
            <a:spLocks noGrp="1" noChangeArrowheads="1"/>
          </p:cNvSpPr>
          <p:nvPr>
            <p:ph type="sldNum" sz="quarter" idx="5"/>
          </p:nvPr>
        </p:nvSpPr>
        <p:spPr>
          <a:noFill/>
        </p:spPr>
        <p:txBody>
          <a:bodyPr/>
          <a:lstStyle/>
          <a:p>
            <a:fld id="{23F0A75C-48B1-4301-85D6-1594833FD4AF}" type="slidenum">
              <a:rPr lang="en-US" smtClean="0"/>
              <a:pPr/>
              <a:t>12</a:t>
            </a:fld>
            <a:endParaRPr lang="en-US" smtClean="0"/>
          </a:p>
        </p:txBody>
      </p:sp>
      <p:sp>
        <p:nvSpPr>
          <p:cNvPr id="64515" name="Rectangle 2"/>
          <p:cNvSpPr>
            <a:spLocks noGrp="1" noRot="1" noChangeAspect="1" noChangeArrowheads="1" noTextEdit="1"/>
          </p:cNvSpPr>
          <p:nvPr>
            <p:ph type="sldImg"/>
          </p:nvPr>
        </p:nvSpPr>
        <p:spPr>
          <a:xfrm>
            <a:off x="1109663" y="668338"/>
            <a:ext cx="4641850" cy="3482975"/>
          </a:xfrm>
          <a:ln/>
        </p:spPr>
      </p:sp>
      <p:sp>
        <p:nvSpPr>
          <p:cNvPr id="6451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3"/>
          <p:cNvSpPr>
            <a:spLocks noGrp="1" noChangeArrowheads="1"/>
          </p:cNvSpPr>
          <p:nvPr>
            <p:ph type="sldNum" sz="quarter" idx="5"/>
          </p:nvPr>
        </p:nvSpPr>
        <p:spPr>
          <a:noFill/>
        </p:spPr>
        <p:txBody>
          <a:bodyPr/>
          <a:lstStyle/>
          <a:p>
            <a:fld id="{B7FF8212-7AB5-431A-9716-B88CF530B4F9}" type="slidenum">
              <a:rPr lang="en-US" smtClean="0"/>
              <a:pPr/>
              <a:t>13</a:t>
            </a:fld>
            <a:endParaRPr lang="en-US" smtClean="0"/>
          </a:p>
        </p:txBody>
      </p:sp>
      <p:sp>
        <p:nvSpPr>
          <p:cNvPr id="65539" name="Rectangle 2"/>
          <p:cNvSpPr>
            <a:spLocks noGrp="1" noRot="1" noChangeAspect="1" noChangeArrowheads="1" noTextEdit="1"/>
          </p:cNvSpPr>
          <p:nvPr>
            <p:ph type="sldImg"/>
          </p:nvPr>
        </p:nvSpPr>
        <p:spPr>
          <a:xfrm>
            <a:off x="1109663" y="668338"/>
            <a:ext cx="4641850" cy="3482975"/>
          </a:xfrm>
          <a:ln/>
        </p:spPr>
      </p:sp>
      <p:sp>
        <p:nvSpPr>
          <p:cNvPr id="6554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3"/>
          <p:cNvSpPr>
            <a:spLocks noGrp="1" noChangeArrowheads="1"/>
          </p:cNvSpPr>
          <p:nvPr>
            <p:ph type="sldNum" sz="quarter" idx="5"/>
          </p:nvPr>
        </p:nvSpPr>
        <p:spPr>
          <a:noFill/>
        </p:spPr>
        <p:txBody>
          <a:bodyPr/>
          <a:lstStyle/>
          <a:p>
            <a:fld id="{EAEA8486-7957-444B-AF4D-B83BAF97BE1B}" type="slidenum">
              <a:rPr lang="en-US" smtClean="0"/>
              <a:pPr/>
              <a:t>14</a:t>
            </a:fld>
            <a:endParaRPr lang="en-US" smtClean="0"/>
          </a:p>
        </p:txBody>
      </p:sp>
      <p:sp>
        <p:nvSpPr>
          <p:cNvPr id="66563" name="Rectangle 2"/>
          <p:cNvSpPr>
            <a:spLocks noGrp="1" noRot="1" noChangeAspect="1" noChangeArrowheads="1" noTextEdit="1"/>
          </p:cNvSpPr>
          <p:nvPr>
            <p:ph type="sldImg"/>
          </p:nvPr>
        </p:nvSpPr>
        <p:spPr>
          <a:xfrm>
            <a:off x="1109663" y="668338"/>
            <a:ext cx="4641850" cy="3482975"/>
          </a:xfrm>
          <a:ln/>
        </p:spPr>
      </p:sp>
      <p:sp>
        <p:nvSpPr>
          <p:cNvPr id="6656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3"/>
          <p:cNvSpPr>
            <a:spLocks noGrp="1" noChangeArrowheads="1"/>
          </p:cNvSpPr>
          <p:nvPr>
            <p:ph type="sldNum" sz="quarter" idx="5"/>
          </p:nvPr>
        </p:nvSpPr>
        <p:spPr>
          <a:noFill/>
        </p:spPr>
        <p:txBody>
          <a:bodyPr/>
          <a:lstStyle/>
          <a:p>
            <a:fld id="{D57061E4-BEA2-4970-80B5-3147B19A3A79}" type="slidenum">
              <a:rPr lang="en-US" smtClean="0"/>
              <a:pPr/>
              <a:t>15</a:t>
            </a:fld>
            <a:endParaRPr lang="en-US" smtClean="0"/>
          </a:p>
        </p:txBody>
      </p:sp>
      <p:sp>
        <p:nvSpPr>
          <p:cNvPr id="74755" name="Rectangle 2"/>
          <p:cNvSpPr>
            <a:spLocks noGrp="1" noRot="1" noChangeAspect="1" noChangeArrowheads="1" noTextEdit="1"/>
          </p:cNvSpPr>
          <p:nvPr>
            <p:ph type="sldImg"/>
          </p:nvPr>
        </p:nvSpPr>
        <p:spPr>
          <a:xfrm>
            <a:off x="1109663" y="668338"/>
            <a:ext cx="4641850" cy="3482975"/>
          </a:xfrm>
          <a:ln/>
        </p:spPr>
      </p:sp>
      <p:sp>
        <p:nvSpPr>
          <p:cNvPr id="747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3"/>
          <p:cNvSpPr>
            <a:spLocks noGrp="1" noChangeArrowheads="1"/>
          </p:cNvSpPr>
          <p:nvPr>
            <p:ph type="sldNum" sz="quarter" idx="5"/>
          </p:nvPr>
        </p:nvSpPr>
        <p:spPr>
          <a:noFill/>
        </p:spPr>
        <p:txBody>
          <a:bodyPr/>
          <a:lstStyle/>
          <a:p>
            <a:fld id="{83CCE778-0DFB-4783-887E-0DACC2947DD6}" type="slidenum">
              <a:rPr lang="en-US" smtClean="0"/>
              <a:pPr/>
              <a:t>16</a:t>
            </a:fld>
            <a:endParaRPr lang="en-US" smtClean="0"/>
          </a:p>
        </p:txBody>
      </p:sp>
      <p:sp>
        <p:nvSpPr>
          <p:cNvPr id="75779" name="Rectangle 2"/>
          <p:cNvSpPr>
            <a:spLocks noGrp="1" noRot="1" noChangeAspect="1" noChangeArrowheads="1" noTextEdit="1"/>
          </p:cNvSpPr>
          <p:nvPr>
            <p:ph type="sldImg"/>
          </p:nvPr>
        </p:nvSpPr>
        <p:spPr>
          <a:xfrm>
            <a:off x="1109663" y="668338"/>
            <a:ext cx="4641850" cy="3482975"/>
          </a:xfrm>
          <a:ln/>
        </p:spPr>
      </p:sp>
      <p:sp>
        <p:nvSpPr>
          <p:cNvPr id="7578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3"/>
          <p:cNvSpPr>
            <a:spLocks noGrp="1" noChangeArrowheads="1"/>
          </p:cNvSpPr>
          <p:nvPr>
            <p:ph type="sldNum" sz="quarter" idx="5"/>
          </p:nvPr>
        </p:nvSpPr>
        <p:spPr>
          <a:noFill/>
        </p:spPr>
        <p:txBody>
          <a:bodyPr/>
          <a:lstStyle/>
          <a:p>
            <a:fld id="{5CE03CC6-8C1B-49FD-9A14-787D61052BCE}" type="slidenum">
              <a:rPr lang="en-US" smtClean="0"/>
              <a:pPr/>
              <a:t>17</a:t>
            </a:fld>
            <a:endParaRPr lang="en-US" smtClean="0"/>
          </a:p>
        </p:txBody>
      </p:sp>
      <p:sp>
        <p:nvSpPr>
          <p:cNvPr id="76803" name="Rectangle 2"/>
          <p:cNvSpPr>
            <a:spLocks noGrp="1" noRot="1" noChangeAspect="1" noChangeArrowheads="1" noTextEdit="1"/>
          </p:cNvSpPr>
          <p:nvPr>
            <p:ph type="sldImg"/>
          </p:nvPr>
        </p:nvSpPr>
        <p:spPr>
          <a:xfrm>
            <a:off x="1109663" y="668338"/>
            <a:ext cx="4641850" cy="3482975"/>
          </a:xfrm>
          <a:ln/>
        </p:spPr>
      </p:sp>
      <p:sp>
        <p:nvSpPr>
          <p:cNvPr id="7680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3"/>
          <p:cNvSpPr>
            <a:spLocks noGrp="1" noChangeArrowheads="1"/>
          </p:cNvSpPr>
          <p:nvPr>
            <p:ph type="sldNum" sz="quarter" idx="5"/>
          </p:nvPr>
        </p:nvSpPr>
        <p:spPr>
          <a:noFill/>
        </p:spPr>
        <p:txBody>
          <a:bodyPr/>
          <a:lstStyle/>
          <a:p>
            <a:fld id="{642E26E1-1307-465C-8918-F5D479CE23B5}" type="slidenum">
              <a:rPr lang="en-US" smtClean="0"/>
              <a:pPr/>
              <a:t>18</a:t>
            </a:fld>
            <a:endParaRPr lang="en-US" smtClean="0"/>
          </a:p>
        </p:txBody>
      </p:sp>
      <p:sp>
        <p:nvSpPr>
          <p:cNvPr id="30723" name="Rectangle 2"/>
          <p:cNvSpPr>
            <a:spLocks noGrp="1" noRot="1" noChangeAspect="1" noChangeArrowheads="1" noTextEdit="1"/>
          </p:cNvSpPr>
          <p:nvPr>
            <p:ph type="sldImg"/>
          </p:nvPr>
        </p:nvSpPr>
        <p:spPr>
          <a:xfrm>
            <a:off x="1109663" y="668338"/>
            <a:ext cx="4641850" cy="3482975"/>
          </a:xfrm>
          <a:ln/>
        </p:spPr>
      </p:sp>
      <p:sp>
        <p:nvSpPr>
          <p:cNvPr id="3072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3"/>
          <p:cNvSpPr>
            <a:spLocks noGrp="1" noChangeArrowheads="1"/>
          </p:cNvSpPr>
          <p:nvPr>
            <p:ph type="sldNum" sz="quarter" idx="5"/>
          </p:nvPr>
        </p:nvSpPr>
        <p:spPr>
          <a:noFill/>
        </p:spPr>
        <p:txBody>
          <a:bodyPr/>
          <a:lstStyle/>
          <a:p>
            <a:fld id="{20A30829-3CBA-42D4-A1A4-A3D6A4309D29}" type="slidenum">
              <a:rPr lang="en-US" smtClean="0"/>
              <a:pPr/>
              <a:t>19</a:t>
            </a:fld>
            <a:endParaRPr lang="en-US" smtClean="0"/>
          </a:p>
        </p:txBody>
      </p:sp>
      <p:sp>
        <p:nvSpPr>
          <p:cNvPr id="31747" name="Rectangle 2"/>
          <p:cNvSpPr>
            <a:spLocks noGrp="1" noRot="1" noChangeAspect="1" noChangeArrowheads="1" noTextEdit="1"/>
          </p:cNvSpPr>
          <p:nvPr>
            <p:ph type="sldImg"/>
          </p:nvPr>
        </p:nvSpPr>
        <p:spPr>
          <a:xfrm>
            <a:off x="1109663" y="668338"/>
            <a:ext cx="4641850" cy="3482975"/>
          </a:xfrm>
          <a:ln/>
        </p:spPr>
      </p:sp>
      <p:sp>
        <p:nvSpPr>
          <p:cNvPr id="3174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3"/>
          <p:cNvSpPr>
            <a:spLocks noGrp="1" noChangeArrowheads="1"/>
          </p:cNvSpPr>
          <p:nvPr>
            <p:ph type="sldNum" sz="quarter" idx="5"/>
          </p:nvPr>
        </p:nvSpPr>
        <p:spPr>
          <a:noFill/>
        </p:spPr>
        <p:txBody>
          <a:bodyPr/>
          <a:lstStyle/>
          <a:p>
            <a:fld id="{AEEC3FC8-411A-4BA2-B09D-5EFA578B8FB5}" type="slidenum">
              <a:rPr lang="en-US" smtClean="0"/>
              <a:pPr/>
              <a:t>20</a:t>
            </a:fld>
            <a:endParaRPr lang="en-US" smtClean="0"/>
          </a:p>
        </p:txBody>
      </p:sp>
      <p:sp>
        <p:nvSpPr>
          <p:cNvPr id="32771" name="Rectangle 2"/>
          <p:cNvSpPr>
            <a:spLocks noGrp="1" noRot="1" noChangeAspect="1" noChangeArrowheads="1" noTextEdit="1"/>
          </p:cNvSpPr>
          <p:nvPr>
            <p:ph type="sldImg"/>
          </p:nvPr>
        </p:nvSpPr>
        <p:spPr>
          <a:xfrm>
            <a:off x="1109663" y="668338"/>
            <a:ext cx="4641850" cy="3482975"/>
          </a:xfrm>
          <a:ln/>
        </p:spPr>
      </p:sp>
      <p:sp>
        <p:nvSpPr>
          <p:cNvPr id="3277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3"/>
          <p:cNvSpPr>
            <a:spLocks noGrp="1" noChangeArrowheads="1"/>
          </p:cNvSpPr>
          <p:nvPr>
            <p:ph type="sldNum" sz="quarter" idx="5"/>
          </p:nvPr>
        </p:nvSpPr>
        <p:spPr>
          <a:noFill/>
        </p:spPr>
        <p:txBody>
          <a:bodyPr/>
          <a:lstStyle/>
          <a:p>
            <a:fld id="{D4D333EF-4792-46B8-A58E-8B8D47B845B5}" type="slidenum">
              <a:rPr lang="en-US" smtClean="0"/>
              <a:pPr/>
              <a:t>21</a:t>
            </a:fld>
            <a:endParaRPr lang="en-US" smtClean="0"/>
          </a:p>
        </p:txBody>
      </p:sp>
      <p:sp>
        <p:nvSpPr>
          <p:cNvPr id="36867" name="Rectangle 2"/>
          <p:cNvSpPr>
            <a:spLocks noGrp="1" noRot="1" noChangeAspect="1" noChangeArrowheads="1" noTextEdit="1"/>
          </p:cNvSpPr>
          <p:nvPr>
            <p:ph type="sldImg"/>
          </p:nvPr>
        </p:nvSpPr>
        <p:spPr>
          <a:xfrm>
            <a:off x="1109663" y="668338"/>
            <a:ext cx="4641850" cy="3482975"/>
          </a:xfrm>
          <a:ln/>
        </p:spPr>
      </p:sp>
      <p:sp>
        <p:nvSpPr>
          <p:cNvPr id="3686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5"/>
          <p:cNvSpPr>
            <a:spLocks noGrp="1" noChangeArrowheads="1"/>
          </p:cNvSpPr>
          <p:nvPr>
            <p:ph type="sldNum" sz="quarter" idx="5"/>
          </p:nvPr>
        </p:nvSpPr>
        <p:spPr>
          <a:noFill/>
        </p:spPr>
        <p:txBody>
          <a:bodyPr/>
          <a:lstStyle/>
          <a:p>
            <a:fld id="{9ED042BC-A86F-49A0-89B4-3B9025C5FC95}" type="slidenum">
              <a:rPr lang="en-US" altLang="en-US" smtClean="0"/>
              <a:pPr/>
              <a:t>4</a:t>
            </a:fld>
            <a:endParaRPr lang="en-US" altLang="en-US" dirty="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alt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3"/>
          <p:cNvSpPr>
            <a:spLocks noGrp="1" noChangeArrowheads="1"/>
          </p:cNvSpPr>
          <p:nvPr>
            <p:ph type="sldNum" sz="quarter" idx="5"/>
          </p:nvPr>
        </p:nvSpPr>
        <p:spPr>
          <a:noFill/>
        </p:spPr>
        <p:txBody>
          <a:bodyPr/>
          <a:lstStyle/>
          <a:p>
            <a:fld id="{9B282200-24E7-4B9F-A36F-FD42EC381187}" type="slidenum">
              <a:rPr lang="en-US" smtClean="0"/>
              <a:pPr/>
              <a:t>22</a:t>
            </a:fld>
            <a:endParaRPr lang="en-US" smtClean="0"/>
          </a:p>
        </p:txBody>
      </p:sp>
      <p:sp>
        <p:nvSpPr>
          <p:cNvPr id="40963" name="Rectangle 2"/>
          <p:cNvSpPr>
            <a:spLocks noGrp="1" noRot="1" noChangeAspect="1" noChangeArrowheads="1" noTextEdit="1"/>
          </p:cNvSpPr>
          <p:nvPr>
            <p:ph type="sldImg"/>
          </p:nvPr>
        </p:nvSpPr>
        <p:spPr>
          <a:xfrm>
            <a:off x="1109663" y="668338"/>
            <a:ext cx="4641850" cy="3482975"/>
          </a:xfrm>
          <a:ln/>
        </p:spPr>
      </p:sp>
      <p:sp>
        <p:nvSpPr>
          <p:cNvPr id="4096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3"/>
          <p:cNvSpPr>
            <a:spLocks noGrp="1" noChangeArrowheads="1"/>
          </p:cNvSpPr>
          <p:nvPr>
            <p:ph type="sldNum" sz="quarter" idx="5"/>
          </p:nvPr>
        </p:nvSpPr>
        <p:spPr>
          <a:noFill/>
        </p:spPr>
        <p:txBody>
          <a:bodyPr/>
          <a:lstStyle/>
          <a:p>
            <a:fld id="{09D81E98-FB06-480E-B654-AD8162FBA057}" type="slidenum">
              <a:rPr lang="en-US" smtClean="0"/>
              <a:pPr/>
              <a:t>23</a:t>
            </a:fld>
            <a:endParaRPr lang="en-US" smtClean="0"/>
          </a:p>
        </p:txBody>
      </p:sp>
      <p:sp>
        <p:nvSpPr>
          <p:cNvPr id="41987" name="Rectangle 2"/>
          <p:cNvSpPr>
            <a:spLocks noGrp="1" noRot="1" noChangeAspect="1" noChangeArrowheads="1" noTextEdit="1"/>
          </p:cNvSpPr>
          <p:nvPr>
            <p:ph type="sldImg"/>
          </p:nvPr>
        </p:nvSpPr>
        <p:spPr>
          <a:xfrm>
            <a:off x="1109663" y="668338"/>
            <a:ext cx="4641850" cy="3482975"/>
          </a:xfrm>
          <a:ln/>
        </p:spPr>
      </p:sp>
      <p:sp>
        <p:nvSpPr>
          <p:cNvPr id="4198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3"/>
          <p:cNvSpPr>
            <a:spLocks noGrp="1" noChangeArrowheads="1"/>
          </p:cNvSpPr>
          <p:nvPr>
            <p:ph type="sldNum" sz="quarter" idx="5"/>
          </p:nvPr>
        </p:nvSpPr>
        <p:spPr>
          <a:noFill/>
        </p:spPr>
        <p:txBody>
          <a:bodyPr/>
          <a:lstStyle/>
          <a:p>
            <a:fld id="{09D81E98-FB06-480E-B654-AD8162FBA057}" type="slidenum">
              <a:rPr lang="en-US" smtClean="0"/>
              <a:pPr/>
              <a:t>24</a:t>
            </a:fld>
            <a:endParaRPr lang="en-US" smtClean="0"/>
          </a:p>
        </p:txBody>
      </p:sp>
      <p:sp>
        <p:nvSpPr>
          <p:cNvPr id="41987" name="Rectangle 2"/>
          <p:cNvSpPr>
            <a:spLocks noGrp="1" noRot="1" noChangeAspect="1" noChangeArrowheads="1" noTextEdit="1"/>
          </p:cNvSpPr>
          <p:nvPr>
            <p:ph type="sldImg"/>
          </p:nvPr>
        </p:nvSpPr>
        <p:spPr>
          <a:xfrm>
            <a:off x="1109663" y="668338"/>
            <a:ext cx="4641850" cy="3482975"/>
          </a:xfrm>
          <a:ln/>
        </p:spPr>
      </p:sp>
      <p:sp>
        <p:nvSpPr>
          <p:cNvPr id="4198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3"/>
          <p:cNvSpPr>
            <a:spLocks noGrp="1" noChangeArrowheads="1"/>
          </p:cNvSpPr>
          <p:nvPr>
            <p:ph type="sldNum" sz="quarter" idx="5"/>
          </p:nvPr>
        </p:nvSpPr>
        <p:spPr>
          <a:noFill/>
        </p:spPr>
        <p:txBody>
          <a:bodyPr/>
          <a:lstStyle/>
          <a:p>
            <a:fld id="{D6EDE8F5-4F6C-4FFB-93FA-108A09DECA62}" type="slidenum">
              <a:rPr lang="en-US" smtClean="0"/>
              <a:pPr/>
              <a:t>25</a:t>
            </a:fld>
            <a:endParaRPr lang="en-US" smtClean="0"/>
          </a:p>
        </p:txBody>
      </p:sp>
      <p:sp>
        <p:nvSpPr>
          <p:cNvPr id="43011" name="Rectangle 2"/>
          <p:cNvSpPr>
            <a:spLocks noGrp="1" noRot="1" noChangeAspect="1" noChangeArrowheads="1" noTextEdit="1"/>
          </p:cNvSpPr>
          <p:nvPr>
            <p:ph type="sldImg"/>
          </p:nvPr>
        </p:nvSpPr>
        <p:spPr>
          <a:xfrm>
            <a:off x="1109663" y="668338"/>
            <a:ext cx="4641850" cy="3482975"/>
          </a:xfrm>
          <a:ln/>
        </p:spPr>
      </p:sp>
      <p:sp>
        <p:nvSpPr>
          <p:cNvPr id="4301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3"/>
          <p:cNvSpPr>
            <a:spLocks noGrp="1" noChangeArrowheads="1"/>
          </p:cNvSpPr>
          <p:nvPr>
            <p:ph type="sldNum" sz="quarter" idx="5"/>
          </p:nvPr>
        </p:nvSpPr>
        <p:spPr>
          <a:noFill/>
        </p:spPr>
        <p:txBody>
          <a:bodyPr/>
          <a:lstStyle/>
          <a:p>
            <a:fld id="{5B8DB2F9-B173-46F1-9773-5F3C81E8E1F6}" type="slidenum">
              <a:rPr lang="en-US" smtClean="0"/>
              <a:pPr/>
              <a:t>26</a:t>
            </a:fld>
            <a:endParaRPr lang="en-US" smtClean="0"/>
          </a:p>
        </p:txBody>
      </p:sp>
      <p:sp>
        <p:nvSpPr>
          <p:cNvPr id="44035" name="Rectangle 2"/>
          <p:cNvSpPr>
            <a:spLocks noGrp="1" noRot="1" noChangeAspect="1" noChangeArrowheads="1" noTextEdit="1"/>
          </p:cNvSpPr>
          <p:nvPr>
            <p:ph type="sldImg"/>
          </p:nvPr>
        </p:nvSpPr>
        <p:spPr>
          <a:xfrm>
            <a:off x="1109663" y="668338"/>
            <a:ext cx="4641850" cy="3482975"/>
          </a:xfrm>
          <a:ln/>
        </p:spPr>
      </p:sp>
      <p:sp>
        <p:nvSpPr>
          <p:cNvPr id="4403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3"/>
          <p:cNvSpPr>
            <a:spLocks noGrp="1" noChangeArrowheads="1"/>
          </p:cNvSpPr>
          <p:nvPr>
            <p:ph type="sldNum" sz="quarter" idx="5"/>
          </p:nvPr>
        </p:nvSpPr>
        <p:spPr>
          <a:noFill/>
        </p:spPr>
        <p:txBody>
          <a:bodyPr/>
          <a:lstStyle/>
          <a:p>
            <a:fld id="{5B8DB2F9-B173-46F1-9773-5F3C81E8E1F6}" type="slidenum">
              <a:rPr lang="en-US" smtClean="0"/>
              <a:pPr/>
              <a:t>27</a:t>
            </a:fld>
            <a:endParaRPr lang="en-US" smtClean="0"/>
          </a:p>
        </p:txBody>
      </p:sp>
      <p:sp>
        <p:nvSpPr>
          <p:cNvPr id="44035" name="Rectangle 2"/>
          <p:cNvSpPr>
            <a:spLocks noGrp="1" noRot="1" noChangeAspect="1" noChangeArrowheads="1" noTextEdit="1"/>
          </p:cNvSpPr>
          <p:nvPr>
            <p:ph type="sldImg"/>
          </p:nvPr>
        </p:nvSpPr>
        <p:spPr>
          <a:xfrm>
            <a:off x="1109663" y="668338"/>
            <a:ext cx="4641850" cy="3482975"/>
          </a:xfrm>
          <a:ln/>
        </p:spPr>
      </p:sp>
      <p:sp>
        <p:nvSpPr>
          <p:cNvPr id="4403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5"/>
          <p:cNvSpPr>
            <a:spLocks noGrp="1" noChangeArrowheads="1"/>
          </p:cNvSpPr>
          <p:nvPr>
            <p:ph type="sldNum" sz="quarter" idx="5"/>
          </p:nvPr>
        </p:nvSpPr>
        <p:spPr>
          <a:noFill/>
        </p:spPr>
        <p:txBody>
          <a:bodyPr/>
          <a:lstStyle/>
          <a:p>
            <a:fld id="{6A5C0BCC-BFB6-4C93-8448-066E09804562}" type="slidenum">
              <a:rPr lang="en-US" altLang="en-US" smtClean="0"/>
              <a:pPr/>
              <a:t>5</a:t>
            </a:fld>
            <a:endParaRPr lang="en-US" altLang="en-US" dirty="0"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n-US"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5"/>
          <p:cNvSpPr>
            <a:spLocks noGrp="1" noChangeArrowheads="1"/>
          </p:cNvSpPr>
          <p:nvPr>
            <p:ph type="sldNum" sz="quarter" idx="5"/>
          </p:nvPr>
        </p:nvSpPr>
        <p:spPr>
          <a:noFill/>
        </p:spPr>
        <p:txBody>
          <a:bodyPr/>
          <a:lstStyle/>
          <a:p>
            <a:fld id="{0E77679E-1975-40DD-A7B1-0B0B91840584}" type="slidenum">
              <a:rPr lang="en-US" smtClean="0"/>
              <a:pPr/>
              <a:t>6</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5"/>
          <p:cNvSpPr>
            <a:spLocks noGrp="1" noChangeArrowheads="1"/>
          </p:cNvSpPr>
          <p:nvPr>
            <p:ph type="sldNum" sz="quarter" idx="5"/>
          </p:nvPr>
        </p:nvSpPr>
        <p:spPr>
          <a:noFill/>
        </p:spPr>
        <p:txBody>
          <a:bodyPr/>
          <a:lstStyle/>
          <a:p>
            <a:fld id="{045D82E5-C59A-4BA4-B674-0EA065ADB980}" type="slidenum">
              <a:rPr lang="en-US" smtClean="0"/>
              <a:pPr/>
              <a:t>7</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5"/>
          <p:cNvSpPr>
            <a:spLocks noGrp="1" noChangeArrowheads="1"/>
          </p:cNvSpPr>
          <p:nvPr>
            <p:ph type="sldNum" sz="quarter" idx="5"/>
          </p:nvPr>
        </p:nvSpPr>
        <p:spPr>
          <a:noFill/>
        </p:spPr>
        <p:txBody>
          <a:bodyPr/>
          <a:lstStyle/>
          <a:p>
            <a:fld id="{DE753503-F371-4CAB-A01A-AD240EB759D3}" type="slidenum">
              <a:rPr lang="en-US" altLang="en-US" smtClean="0"/>
              <a:pPr/>
              <a:t>8</a:t>
            </a:fld>
            <a:endParaRPr lang="en-US" alt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3"/>
          <p:cNvSpPr>
            <a:spLocks noGrp="1" noChangeArrowheads="1"/>
          </p:cNvSpPr>
          <p:nvPr>
            <p:ph type="sldNum" sz="quarter" idx="5"/>
          </p:nvPr>
        </p:nvSpPr>
        <p:spPr>
          <a:noFill/>
        </p:spPr>
        <p:txBody>
          <a:bodyPr/>
          <a:lstStyle/>
          <a:p>
            <a:fld id="{E05C0354-C96F-4331-9093-580AD1E8A2B5}" type="slidenum">
              <a:rPr lang="en-US" smtClean="0"/>
              <a:pPr/>
              <a:t>9</a:t>
            </a:fld>
            <a:endParaRPr lang="en-US" smtClean="0"/>
          </a:p>
        </p:txBody>
      </p:sp>
      <p:sp>
        <p:nvSpPr>
          <p:cNvPr id="49155" name="Rectangle 2"/>
          <p:cNvSpPr>
            <a:spLocks noGrp="1" noRot="1" noChangeAspect="1" noChangeArrowheads="1" noTextEdit="1"/>
          </p:cNvSpPr>
          <p:nvPr>
            <p:ph type="sldImg"/>
          </p:nvPr>
        </p:nvSpPr>
        <p:spPr>
          <a:xfrm>
            <a:off x="1109663" y="668338"/>
            <a:ext cx="4641850" cy="3482975"/>
          </a:xfrm>
          <a:ln/>
        </p:spPr>
      </p:sp>
      <p:sp>
        <p:nvSpPr>
          <p:cNvPr id="491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3"/>
          <p:cNvSpPr>
            <a:spLocks noGrp="1" noChangeArrowheads="1"/>
          </p:cNvSpPr>
          <p:nvPr>
            <p:ph type="sldNum" sz="quarter" idx="5"/>
          </p:nvPr>
        </p:nvSpPr>
        <p:spPr>
          <a:noFill/>
        </p:spPr>
        <p:txBody>
          <a:bodyPr/>
          <a:lstStyle/>
          <a:p>
            <a:fld id="{E05C0354-C96F-4331-9093-580AD1E8A2B5}" type="slidenum">
              <a:rPr lang="en-US" smtClean="0"/>
              <a:pPr/>
              <a:t>10</a:t>
            </a:fld>
            <a:endParaRPr lang="en-US" smtClean="0"/>
          </a:p>
        </p:txBody>
      </p:sp>
      <p:sp>
        <p:nvSpPr>
          <p:cNvPr id="49155" name="Rectangle 2"/>
          <p:cNvSpPr>
            <a:spLocks noGrp="1" noRot="1" noChangeAspect="1" noChangeArrowheads="1" noTextEdit="1"/>
          </p:cNvSpPr>
          <p:nvPr>
            <p:ph type="sldImg"/>
          </p:nvPr>
        </p:nvSpPr>
        <p:spPr>
          <a:xfrm>
            <a:off x="1109663" y="668338"/>
            <a:ext cx="4641850" cy="3482975"/>
          </a:xfrm>
          <a:ln/>
        </p:spPr>
      </p:sp>
      <p:sp>
        <p:nvSpPr>
          <p:cNvPr id="491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3"/>
          <p:cNvSpPr>
            <a:spLocks noGrp="1" noChangeArrowheads="1"/>
          </p:cNvSpPr>
          <p:nvPr>
            <p:ph type="sldNum" sz="quarter" idx="5"/>
          </p:nvPr>
        </p:nvSpPr>
        <p:spPr>
          <a:noFill/>
        </p:spPr>
        <p:txBody>
          <a:bodyPr/>
          <a:lstStyle/>
          <a:p>
            <a:fld id="{E05C0354-C96F-4331-9093-580AD1E8A2B5}" type="slidenum">
              <a:rPr lang="en-US" smtClean="0"/>
              <a:pPr/>
              <a:t>11</a:t>
            </a:fld>
            <a:endParaRPr lang="en-US" smtClean="0"/>
          </a:p>
        </p:txBody>
      </p:sp>
      <p:sp>
        <p:nvSpPr>
          <p:cNvPr id="49155" name="Rectangle 2"/>
          <p:cNvSpPr>
            <a:spLocks noGrp="1" noRot="1" noChangeAspect="1" noChangeArrowheads="1" noTextEdit="1"/>
          </p:cNvSpPr>
          <p:nvPr>
            <p:ph type="sldImg"/>
          </p:nvPr>
        </p:nvSpPr>
        <p:spPr>
          <a:xfrm>
            <a:off x="1109663" y="668338"/>
            <a:ext cx="4641850" cy="3482975"/>
          </a:xfrm>
          <a:ln/>
        </p:spPr>
      </p:sp>
      <p:sp>
        <p:nvSpPr>
          <p:cNvPr id="491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5F8ADAEE-1724-48CB-9325-87F6A3BB92E7}" type="datetimeFigureOut">
              <a:rPr lang="en-US" smtClean="0"/>
              <a:t>8/2/2016</a:t>
            </a:fld>
            <a:endParaRPr lang="en-US" dirty="0"/>
          </a:p>
        </p:txBody>
      </p:sp>
      <p:sp>
        <p:nvSpPr>
          <p:cNvPr id="16" name="Slide Number Placeholder 15"/>
          <p:cNvSpPr>
            <a:spLocks noGrp="1"/>
          </p:cNvSpPr>
          <p:nvPr>
            <p:ph type="sldNum" sz="quarter" idx="11"/>
          </p:nvPr>
        </p:nvSpPr>
        <p:spPr/>
        <p:txBody>
          <a:bodyPr/>
          <a:lstStyle/>
          <a:p>
            <a:fld id="{4B19645C-01F3-497A-A992-1680B7C84616}" type="slidenum">
              <a:rPr lang="en-US" smtClean="0"/>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8ADAEE-1724-48CB-9325-87F6A3BB92E7}" type="datetimeFigureOut">
              <a:rPr lang="en-US" smtClean="0"/>
              <a:t>8/2/2016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9645C-01F3-497A-A992-1680B7C8461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8ADAEE-1724-48CB-9325-87F6A3BB92E7}" type="datetimeFigureOut">
              <a:rPr lang="en-US" smtClean="0"/>
              <a:t>8/2/2016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9645C-01F3-497A-A992-1680B7C84616}"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41475"/>
            <a:ext cx="3810000" cy="4454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41475"/>
            <a:ext cx="3810000" cy="4454525"/>
          </a:xfrm>
        </p:spPr>
        <p:txBody>
          <a:bodyPr/>
          <a:lstStyle/>
          <a:p>
            <a:pPr lvl="0"/>
            <a:endParaRPr lang="en-US" noProof="0" dirty="0" smtClean="0"/>
          </a:p>
        </p:txBody>
      </p:sp>
      <p:sp>
        <p:nvSpPr>
          <p:cNvPr id="5" name="Rectangle 8"/>
          <p:cNvSpPr>
            <a:spLocks noGrp="1" noChangeArrowheads="1"/>
          </p:cNvSpPr>
          <p:nvPr>
            <p:ph type="dt" sz="half" idx="10"/>
          </p:nvPr>
        </p:nvSpPr>
        <p:spPr>
          <a:ln/>
        </p:spPr>
        <p:txBody>
          <a:bodyPr/>
          <a:lstStyle>
            <a:lvl1pPr>
              <a:defRPr/>
            </a:lvl1pPr>
          </a:lstStyle>
          <a:p>
            <a:pPr>
              <a:defRPr/>
            </a:pPr>
            <a:endParaRPr lang="en-US" dirty="0"/>
          </a:p>
        </p:txBody>
      </p:sp>
      <p:sp>
        <p:nvSpPr>
          <p:cNvPr id="6"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0"/>
          <p:cNvSpPr>
            <a:spLocks noGrp="1" noChangeArrowheads="1"/>
          </p:cNvSpPr>
          <p:nvPr>
            <p:ph type="sldNum" sz="quarter" idx="12"/>
          </p:nvPr>
        </p:nvSpPr>
        <p:spPr>
          <a:ln/>
        </p:spPr>
        <p:txBody>
          <a:bodyPr/>
          <a:lstStyle>
            <a:lvl1pPr>
              <a:defRPr/>
            </a:lvl1pPr>
          </a:lstStyle>
          <a:p>
            <a:pPr>
              <a:defRPr/>
            </a:pPr>
            <a:r>
              <a:rPr lang="en-US" dirty="0"/>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5F8ADAEE-1724-48CB-9325-87F6A3BB92E7}" type="datetimeFigureOut">
              <a:rPr lang="en-US" smtClean="0"/>
              <a:t>8/2/2016</a:t>
            </a:fld>
            <a:endParaRPr lang="en-US" dirty="0"/>
          </a:p>
        </p:txBody>
      </p:sp>
      <p:sp>
        <p:nvSpPr>
          <p:cNvPr id="15" name="Slide Number Placeholder 14"/>
          <p:cNvSpPr>
            <a:spLocks noGrp="1"/>
          </p:cNvSpPr>
          <p:nvPr>
            <p:ph type="sldNum" sz="quarter" idx="15"/>
          </p:nvPr>
        </p:nvSpPr>
        <p:spPr/>
        <p:txBody>
          <a:bodyPr/>
          <a:lstStyle>
            <a:lvl1pPr algn="ctr">
              <a:defRPr/>
            </a:lvl1pPr>
          </a:lstStyle>
          <a:p>
            <a:fld id="{4B19645C-01F3-497A-A992-1680B7C84616}" type="slidenum">
              <a:rPr lang="en-US" smtClean="0"/>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F8ADAEE-1724-48CB-9325-87F6A3BB92E7}" type="datetimeFigureOut">
              <a:rPr lang="en-US" smtClean="0"/>
              <a:t>8/2/2016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9645C-01F3-497A-A992-1680B7C84616}" type="slidenum">
              <a:rPr lang="en-US" smtClean="0"/>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8ADAEE-1724-48CB-9325-87F6A3BB92E7}" type="datetimeFigureOut">
              <a:rPr lang="en-US" smtClean="0"/>
              <a:t>8/2/2016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19645C-01F3-497A-A992-1680B7C84616}" type="slidenum">
              <a:rPr lang="en-US" smtClean="0"/>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4B19645C-01F3-497A-A992-1680B7C84616}" type="slidenum">
              <a:rPr lang="en-US" smtClean="0"/>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5F8ADAEE-1724-48CB-9325-87F6A3BB92E7}" type="datetimeFigureOut">
              <a:rPr lang="en-US" smtClean="0"/>
              <a:t>8/2/2016</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F8ADAEE-1724-48CB-9325-87F6A3BB92E7}" type="datetimeFigureOut">
              <a:rPr lang="en-US" smtClean="0"/>
              <a:t>8/2/2016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B19645C-01F3-497A-A992-1680B7C84616}" type="slidenum">
              <a:rPr lang="en-US" smtClean="0"/>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8ADAEE-1724-48CB-9325-87F6A3BB92E7}" type="datetimeFigureOut">
              <a:rPr lang="en-US" smtClean="0"/>
              <a:t>8/2/2016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B19645C-01F3-497A-A992-1680B7C8461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5F8ADAEE-1724-48CB-9325-87F6A3BB92E7}" type="datetimeFigureOut">
              <a:rPr lang="en-US" smtClean="0"/>
              <a:t>8/2/2016</a:t>
            </a:fld>
            <a:endParaRPr lang="en-US" dirty="0"/>
          </a:p>
        </p:txBody>
      </p:sp>
      <p:sp>
        <p:nvSpPr>
          <p:cNvPr id="9" name="Slide Number Placeholder 8"/>
          <p:cNvSpPr>
            <a:spLocks noGrp="1"/>
          </p:cNvSpPr>
          <p:nvPr>
            <p:ph type="sldNum" sz="quarter" idx="15"/>
          </p:nvPr>
        </p:nvSpPr>
        <p:spPr/>
        <p:txBody>
          <a:bodyPr/>
          <a:lstStyle/>
          <a:p>
            <a:fld id="{4B19645C-01F3-497A-A992-1680B7C84616}" type="slidenum">
              <a:rPr lang="en-US" smtClean="0"/>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5F8ADAEE-1724-48CB-9325-87F6A3BB92E7}" type="datetimeFigureOut">
              <a:rPr lang="en-US" smtClean="0"/>
              <a:t>8/2/2016</a:t>
            </a:fld>
            <a:endParaRPr lang="en-US" dirty="0"/>
          </a:p>
        </p:txBody>
      </p:sp>
      <p:sp>
        <p:nvSpPr>
          <p:cNvPr id="9" name="Slide Number Placeholder 8"/>
          <p:cNvSpPr>
            <a:spLocks noGrp="1"/>
          </p:cNvSpPr>
          <p:nvPr>
            <p:ph type="sldNum" sz="quarter" idx="11"/>
          </p:nvPr>
        </p:nvSpPr>
        <p:spPr/>
        <p:txBody>
          <a:bodyPr/>
          <a:lstStyle/>
          <a:p>
            <a:fld id="{4B19645C-01F3-497A-A992-1680B7C84616}"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F8ADAEE-1724-48CB-9325-87F6A3BB92E7}" type="datetimeFigureOut">
              <a:rPr lang="en-US" smtClean="0"/>
              <a:t>8/2/2016</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dirty="0"/>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4B19645C-01F3-497A-A992-1680B7C84616}" type="slidenum">
              <a:rPr lang="en-US" smtClean="0"/>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b="1" dirty="0" smtClean="0"/>
              <a:t>Introduction</a:t>
            </a:r>
            <a:endParaRPr lang="en-US" b="1" dirty="0"/>
          </a:p>
        </p:txBody>
      </p:sp>
      <p:sp>
        <p:nvSpPr>
          <p:cNvPr id="2" name="Title 1"/>
          <p:cNvSpPr>
            <a:spLocks noGrp="1"/>
          </p:cNvSpPr>
          <p:nvPr>
            <p:ph type="ctrTitle"/>
          </p:nvPr>
        </p:nvSpPr>
        <p:spPr/>
        <p:txBody>
          <a:bodyPr/>
          <a:lstStyle/>
          <a:p>
            <a:r>
              <a:rPr lang="en-US" dirty="0" smtClean="0"/>
              <a:t>MWR Navy Cash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Rectangle 3"/>
          <p:cNvSpPr>
            <a:spLocks noGrp="1" noChangeArrowheads="1"/>
          </p:cNvSpPr>
          <p:nvPr>
            <p:ph idx="1"/>
          </p:nvPr>
        </p:nvSpPr>
        <p:spPr/>
        <p:txBody>
          <a:bodyPr>
            <a:normAutofit fontScale="70000" lnSpcReduction="20000"/>
          </a:bodyPr>
          <a:lstStyle/>
          <a:p>
            <a:endParaRPr lang="en-US" sz="2800" dirty="0"/>
          </a:p>
          <a:p>
            <a:endParaRPr lang="en-US" sz="2800" dirty="0"/>
          </a:p>
          <a:p>
            <a:r>
              <a:rPr lang="en-US" sz="2800" dirty="0"/>
              <a:t>On CVNs, LHAs, and LHDs, because of the higher card limits associated with their Navy Cash merchant cards, the accountable official enrollment form for the </a:t>
            </a:r>
            <a:r>
              <a:rPr lang="en-US" sz="2800" dirty="0" smtClean="0"/>
              <a:t>MWR Officer </a:t>
            </a:r>
            <a:r>
              <a:rPr lang="en-US" sz="2800" dirty="0"/>
              <a:t>must also be signed by the ship's Commanding Officer (CO). A copy of the CO's appointment letter to the accountable official signed by the CO may be attached to the FMS Form 2888 in lieu of the CO's signature on the form. </a:t>
            </a:r>
            <a:endParaRPr lang="en-US" sz="2800" dirty="0" smtClean="0"/>
          </a:p>
          <a:p>
            <a:endParaRPr lang="en-US" sz="2800" dirty="0"/>
          </a:p>
          <a:p>
            <a:r>
              <a:rPr lang="en-US" sz="2800" dirty="0"/>
              <a:t>At turnover, the relieving accountable official must complete and sign a new FMS Form 2888. The relieved and relieving accountable officials must confirm that the account balance (both chip and strip) on the Navy Cash merchant card is zero or be able to account fully for any funds remaining on the chip and strip. The Personal Identification Number (PIN) for the merchant card must be changed by the relieving accountable official at turnover. </a:t>
            </a:r>
          </a:p>
          <a:p>
            <a:endParaRPr lang="en-US" sz="2800" dirty="0"/>
          </a:p>
        </p:txBody>
      </p:sp>
      <p:sp>
        <p:nvSpPr>
          <p:cNvPr id="285700" name="Rectangle 4"/>
          <p:cNvSpPr>
            <a:spLocks noGrp="1" noChangeArrowheads="1"/>
          </p:cNvSpPr>
          <p:nvPr>
            <p:ph type="title"/>
          </p:nvPr>
        </p:nvSpPr>
        <p:spPr/>
        <p:txBody>
          <a:bodyPr>
            <a:normAutofit fontScale="90000"/>
          </a:bodyPr>
          <a:lstStyle/>
          <a:p>
            <a:pPr algn="ctr" eaLnBrk="1" hangingPunct="1">
              <a:defRPr/>
            </a:pPr>
            <a:r>
              <a:rPr lang="en-US" dirty="0" smtClean="0"/>
              <a:t>Navy Cash Accountable Official</a:t>
            </a:r>
            <a:br>
              <a:rPr lang="en-US" dirty="0" smtClean="0"/>
            </a:br>
            <a:r>
              <a:rPr lang="en-US" dirty="0" smtClean="0"/>
              <a:t>(</a:t>
            </a:r>
            <a:r>
              <a:rPr lang="en-US" dirty="0" err="1" smtClean="0"/>
              <a:t>Cont</a:t>
            </a:r>
            <a:r>
              <a:rPr lang="en-US" dirty="0" smtClean="0"/>
              <a:t>)</a:t>
            </a:r>
          </a:p>
        </p:txBody>
      </p:sp>
    </p:spTree>
    <p:extLst>
      <p:ext uri="{BB962C8B-B14F-4D97-AF65-F5344CB8AC3E}">
        <p14:creationId xmlns:p14="http://schemas.microsoft.com/office/powerpoint/2010/main" val="3809327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Rectangle 3"/>
          <p:cNvSpPr>
            <a:spLocks noGrp="1" noChangeArrowheads="1"/>
          </p:cNvSpPr>
          <p:nvPr>
            <p:ph idx="1"/>
          </p:nvPr>
        </p:nvSpPr>
        <p:spPr/>
        <p:txBody>
          <a:bodyPr>
            <a:normAutofit fontScale="92500"/>
          </a:bodyPr>
          <a:lstStyle/>
          <a:p>
            <a:endParaRPr lang="en-US" dirty="0"/>
          </a:p>
          <a:p>
            <a:r>
              <a:rPr lang="en-US" dirty="0"/>
              <a:t>Accountable Official Card Limits </a:t>
            </a:r>
          </a:p>
          <a:p>
            <a:r>
              <a:rPr lang="en-US" dirty="0"/>
              <a:t>(1) Standard Chip </a:t>
            </a:r>
            <a:r>
              <a:rPr lang="en-US" dirty="0" smtClean="0"/>
              <a:t>Load/Debit and Chip and Strip limits. </a:t>
            </a:r>
            <a:endParaRPr lang="en-US" dirty="0"/>
          </a:p>
          <a:p>
            <a:r>
              <a:rPr lang="en-US" dirty="0"/>
              <a:t>(a) $50,000 for accountable official cards issued to </a:t>
            </a:r>
            <a:r>
              <a:rPr lang="en-US" dirty="0" smtClean="0"/>
              <a:t>MWR Officers  </a:t>
            </a:r>
            <a:r>
              <a:rPr lang="en-US" dirty="0"/>
              <a:t>on CVNs, LHAs, and LHDs. </a:t>
            </a:r>
          </a:p>
          <a:p>
            <a:r>
              <a:rPr lang="en-US" dirty="0"/>
              <a:t>(b) $10,000 on all other </a:t>
            </a:r>
            <a:r>
              <a:rPr lang="en-US" dirty="0" smtClean="0"/>
              <a:t>ships.  </a:t>
            </a:r>
          </a:p>
          <a:p>
            <a:pPr marL="0" indent="0">
              <a:buNone/>
            </a:pPr>
            <a:endParaRPr lang="en-US" dirty="0"/>
          </a:p>
          <a:p>
            <a:r>
              <a:rPr lang="en-US" dirty="0"/>
              <a:t>Standard ACH Transfer Limit. For merchants who settle to bank or credit union accounts, a $5,000 daily maximum limit has been pre-set on funds transfers from a bank or credit union account to the chip and/or strip accounts. </a:t>
            </a:r>
          </a:p>
          <a:p>
            <a:endParaRPr lang="en-US" dirty="0"/>
          </a:p>
          <a:p>
            <a:pPr marL="0" indent="0">
              <a:buNone/>
            </a:pPr>
            <a:endParaRPr lang="en-US" dirty="0" smtClean="0"/>
          </a:p>
        </p:txBody>
      </p:sp>
      <p:sp>
        <p:nvSpPr>
          <p:cNvPr id="285700" name="Rectangle 4"/>
          <p:cNvSpPr>
            <a:spLocks noGrp="1" noChangeArrowheads="1"/>
          </p:cNvSpPr>
          <p:nvPr>
            <p:ph type="title"/>
          </p:nvPr>
        </p:nvSpPr>
        <p:spPr/>
        <p:txBody>
          <a:bodyPr/>
          <a:lstStyle/>
          <a:p>
            <a:pPr algn="ctr" eaLnBrk="1" hangingPunct="1">
              <a:defRPr/>
            </a:pPr>
            <a:r>
              <a:rPr lang="en-US" dirty="0" smtClean="0"/>
              <a:t>MWR Merchant Card </a:t>
            </a:r>
          </a:p>
        </p:txBody>
      </p:sp>
    </p:spTree>
    <p:extLst>
      <p:ext uri="{BB962C8B-B14F-4D97-AF65-F5344CB8AC3E}">
        <p14:creationId xmlns:p14="http://schemas.microsoft.com/office/powerpoint/2010/main" val="908915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5" name="Rectangle 1027"/>
          <p:cNvSpPr>
            <a:spLocks noGrp="1" noChangeArrowheads="1"/>
          </p:cNvSpPr>
          <p:nvPr>
            <p:ph idx="1"/>
          </p:nvPr>
        </p:nvSpPr>
        <p:spPr>
          <a:xfrm>
            <a:off x="152400" y="1600200"/>
            <a:ext cx="8839200" cy="4191000"/>
          </a:xfrm>
        </p:spPr>
        <p:txBody>
          <a:bodyPr>
            <a:normAutofit lnSpcReduction="10000"/>
          </a:bodyPr>
          <a:lstStyle/>
          <a:p>
            <a:pPr eaLnBrk="1" hangingPunct="1">
              <a:defRPr/>
            </a:pPr>
            <a:r>
              <a:rPr lang="en-US" sz="2800" dirty="0" smtClean="0"/>
              <a:t>Small Ships: IPA 280/K22 is normally in offline and normal mode.</a:t>
            </a:r>
          </a:p>
          <a:p>
            <a:pPr eaLnBrk="1" hangingPunct="1">
              <a:defRPr/>
            </a:pPr>
            <a:r>
              <a:rPr lang="en-US" sz="2800" dirty="0" smtClean="0"/>
              <a:t>When there is an MWR office, a IPA 280/K22 may be online and in normal mode.</a:t>
            </a:r>
          </a:p>
          <a:p>
            <a:pPr eaLnBrk="1" hangingPunct="1">
              <a:defRPr/>
            </a:pPr>
            <a:r>
              <a:rPr lang="en-US" sz="2800" dirty="0" smtClean="0"/>
              <a:t>Disbursing programs IPA 280/K22 for correct merchant before issue. </a:t>
            </a:r>
          </a:p>
          <a:p>
            <a:pPr lvl="1" eaLnBrk="1" hangingPunct="1">
              <a:defRPr/>
            </a:pPr>
            <a:r>
              <a:rPr lang="en-US" sz="2400" dirty="0" smtClean="0"/>
              <a:t>If there is an event, Disbursing will program the IPA 280/K22 for that particular event.</a:t>
            </a:r>
          </a:p>
          <a:p>
            <a:pPr eaLnBrk="1" hangingPunct="1">
              <a:defRPr/>
            </a:pPr>
            <a:r>
              <a:rPr lang="en-US" sz="2800" dirty="0" smtClean="0"/>
              <a:t>User signs out IPA 280/K22 on locally generated and maintained custody log.</a:t>
            </a:r>
          </a:p>
        </p:txBody>
      </p:sp>
      <p:sp>
        <p:nvSpPr>
          <p:cNvPr id="228354" name="Rectangle 1026"/>
          <p:cNvSpPr>
            <a:spLocks noGrp="1" noChangeArrowheads="1"/>
          </p:cNvSpPr>
          <p:nvPr>
            <p:ph type="title"/>
          </p:nvPr>
        </p:nvSpPr>
        <p:spPr/>
        <p:txBody>
          <a:bodyPr/>
          <a:lstStyle/>
          <a:p>
            <a:pPr algn="ctr" eaLnBrk="1" hangingPunct="1">
              <a:defRPr/>
            </a:pPr>
            <a:r>
              <a:rPr lang="en-US" dirty="0" smtClean="0"/>
              <a:t>MWR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9" name="Rectangle 3"/>
          <p:cNvSpPr>
            <a:spLocks noGrp="1" noChangeArrowheads="1"/>
          </p:cNvSpPr>
          <p:nvPr>
            <p:ph idx="1"/>
          </p:nvPr>
        </p:nvSpPr>
        <p:spPr>
          <a:xfrm>
            <a:off x="304800" y="1641475"/>
            <a:ext cx="8153400" cy="4073525"/>
          </a:xfrm>
        </p:spPr>
        <p:txBody>
          <a:bodyPr>
            <a:normAutofit fontScale="92500"/>
          </a:bodyPr>
          <a:lstStyle/>
          <a:p>
            <a:pPr eaLnBrk="1" hangingPunct="1">
              <a:defRPr/>
            </a:pPr>
            <a:r>
              <a:rPr lang="en-US" sz="2800" dirty="0" smtClean="0"/>
              <a:t>Operator logs on IPA 280/K22 at start of business using 4-digit Operator ID</a:t>
            </a:r>
          </a:p>
          <a:p>
            <a:pPr eaLnBrk="1" hangingPunct="1">
              <a:defRPr/>
            </a:pPr>
            <a:r>
              <a:rPr lang="en-US" sz="2800" dirty="0" smtClean="0"/>
              <a:t>Customer inserts NC card into IPA 280/K22 and enters PIN</a:t>
            </a:r>
          </a:p>
          <a:p>
            <a:pPr eaLnBrk="1" hangingPunct="1">
              <a:defRPr/>
            </a:pPr>
            <a:r>
              <a:rPr lang="en-US" sz="2800" dirty="0" smtClean="0"/>
              <a:t>Operator keys in the Event Code (if programmed) and presses green </a:t>
            </a:r>
            <a:r>
              <a:rPr lang="en-US" sz="2800" b="1" dirty="0" smtClean="0"/>
              <a:t>OK </a:t>
            </a:r>
            <a:r>
              <a:rPr lang="en-US" sz="2800" dirty="0" smtClean="0"/>
              <a:t>key.</a:t>
            </a:r>
          </a:p>
          <a:p>
            <a:pPr eaLnBrk="1" hangingPunct="1">
              <a:defRPr/>
            </a:pPr>
            <a:r>
              <a:rPr lang="en-US" sz="2800" dirty="0" smtClean="0"/>
              <a:t>Operator enters sales total and presses green </a:t>
            </a:r>
            <a:r>
              <a:rPr lang="en-US" sz="2800" b="1" dirty="0" smtClean="0"/>
              <a:t>OK </a:t>
            </a:r>
            <a:r>
              <a:rPr lang="en-US" sz="2800" dirty="0" smtClean="0"/>
              <a:t>key</a:t>
            </a:r>
            <a:r>
              <a:rPr lang="en-US" sz="2800" b="1" dirty="0" smtClean="0"/>
              <a:t>.</a:t>
            </a:r>
          </a:p>
          <a:p>
            <a:pPr eaLnBrk="1" hangingPunct="1">
              <a:defRPr/>
            </a:pPr>
            <a:r>
              <a:rPr lang="en-US" sz="2800" dirty="0" smtClean="0"/>
              <a:t>Customer approves the sale by pressing green </a:t>
            </a:r>
            <a:r>
              <a:rPr lang="en-US" sz="2800" b="1" dirty="0" smtClean="0"/>
              <a:t>OK </a:t>
            </a:r>
            <a:r>
              <a:rPr lang="en-US" sz="2800" dirty="0" smtClean="0"/>
              <a:t>key</a:t>
            </a:r>
            <a:r>
              <a:rPr lang="en-US" sz="2800" b="1" dirty="0" smtClean="0"/>
              <a:t>.</a:t>
            </a:r>
            <a:r>
              <a:rPr lang="en-US" sz="2800" dirty="0" smtClean="0"/>
              <a:t> The money is taken off the chip immediately.</a:t>
            </a:r>
          </a:p>
        </p:txBody>
      </p:sp>
      <p:sp>
        <p:nvSpPr>
          <p:cNvPr id="229378" name="Rectangle 2"/>
          <p:cNvSpPr>
            <a:spLocks noGrp="1" noChangeArrowheads="1"/>
          </p:cNvSpPr>
          <p:nvPr>
            <p:ph type="title"/>
          </p:nvPr>
        </p:nvSpPr>
        <p:spPr/>
        <p:txBody>
          <a:bodyPr/>
          <a:lstStyle/>
          <a:p>
            <a:pPr algn="ctr" eaLnBrk="1" hangingPunct="1">
              <a:defRPr/>
            </a:pPr>
            <a:r>
              <a:rPr lang="en-US" dirty="0" smtClean="0"/>
              <a:t>MWR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3" name="Rectangle 3"/>
          <p:cNvSpPr>
            <a:spLocks noGrp="1" noChangeArrowheads="1"/>
          </p:cNvSpPr>
          <p:nvPr>
            <p:ph idx="1"/>
          </p:nvPr>
        </p:nvSpPr>
        <p:spPr>
          <a:xfrm>
            <a:off x="381000" y="1524000"/>
            <a:ext cx="8534400" cy="4572000"/>
          </a:xfrm>
        </p:spPr>
        <p:txBody>
          <a:bodyPr/>
          <a:lstStyle/>
          <a:p>
            <a:pPr eaLnBrk="1" hangingPunct="1">
              <a:defRPr/>
            </a:pPr>
            <a:r>
              <a:rPr lang="en-US" sz="2800" dirty="0" smtClean="0"/>
              <a:t>Operator uploads IPA 280/K22 data before logging off</a:t>
            </a:r>
          </a:p>
          <a:p>
            <a:pPr lvl="1" eaLnBrk="1" hangingPunct="1">
              <a:defRPr/>
            </a:pPr>
            <a:r>
              <a:rPr lang="en-US" sz="2400" dirty="0" smtClean="0"/>
              <a:t>A IPA 280/K22 may be uploaded at any Navy Cash LAN drop.</a:t>
            </a:r>
          </a:p>
          <a:p>
            <a:pPr eaLnBrk="1" hangingPunct="1">
              <a:defRPr/>
            </a:pPr>
            <a:r>
              <a:rPr lang="en-US" sz="2800" dirty="0" smtClean="0"/>
              <a:t>Disbursing provides MWR/Chaplain with reports:</a:t>
            </a:r>
          </a:p>
          <a:p>
            <a:pPr lvl="1" eaLnBrk="1" hangingPunct="1">
              <a:defRPr/>
            </a:pPr>
            <a:r>
              <a:rPr lang="en-US" sz="2400" dirty="0" smtClean="0"/>
              <a:t>Merchant Transactions Report (Disbursing App Report)  </a:t>
            </a:r>
          </a:p>
          <a:p>
            <a:pPr lvl="4" eaLnBrk="1" hangingPunct="1">
              <a:buFontTx/>
              <a:buNone/>
              <a:defRPr/>
            </a:pPr>
            <a:r>
              <a:rPr lang="en-US" sz="2400" dirty="0" smtClean="0"/>
              <a:t>			and/or</a:t>
            </a:r>
          </a:p>
          <a:p>
            <a:pPr lvl="1" eaLnBrk="1" hangingPunct="1">
              <a:defRPr/>
            </a:pPr>
            <a:r>
              <a:rPr lang="en-US" sz="2400" dirty="0" smtClean="0"/>
              <a:t>Daily/Monthly Trans Detail Report (Shore Report).</a:t>
            </a:r>
          </a:p>
        </p:txBody>
      </p:sp>
      <p:sp>
        <p:nvSpPr>
          <p:cNvPr id="230402" name="Rectangle 2"/>
          <p:cNvSpPr>
            <a:spLocks noGrp="1" noChangeArrowheads="1"/>
          </p:cNvSpPr>
          <p:nvPr>
            <p:ph type="title"/>
          </p:nvPr>
        </p:nvSpPr>
        <p:spPr/>
        <p:txBody>
          <a:bodyPr/>
          <a:lstStyle/>
          <a:p>
            <a:pPr algn="ctr" eaLnBrk="1" hangingPunct="1">
              <a:defRPr/>
            </a:pPr>
            <a:r>
              <a:rPr lang="en-US" dirty="0" smtClean="0"/>
              <a:t>MWR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a:xfrm>
            <a:off x="685800" y="2438400"/>
            <a:ext cx="7772400" cy="1219200"/>
          </a:xfrm>
        </p:spPr>
        <p:txBody>
          <a:bodyPr/>
          <a:lstStyle/>
          <a:p>
            <a:pPr algn="ctr" eaLnBrk="1" hangingPunct="1">
              <a:defRPr/>
            </a:pPr>
            <a:r>
              <a:rPr lang="en-US" dirty="0" smtClean="0"/>
              <a:t>Refunds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Rectangle 3"/>
          <p:cNvSpPr>
            <a:spLocks noGrp="1" noChangeArrowheads="1"/>
          </p:cNvSpPr>
          <p:nvPr>
            <p:ph idx="1"/>
          </p:nvPr>
        </p:nvSpPr>
        <p:spPr>
          <a:xfrm>
            <a:off x="152400" y="1600200"/>
            <a:ext cx="8839200" cy="4454525"/>
          </a:xfrm>
        </p:spPr>
        <p:txBody>
          <a:bodyPr/>
          <a:lstStyle/>
          <a:p>
            <a:pPr eaLnBrk="1" hangingPunct="1">
              <a:defRPr/>
            </a:pPr>
            <a:r>
              <a:rPr lang="en-US" sz="2800" dirty="0" smtClean="0"/>
              <a:t>For individual refund:</a:t>
            </a:r>
          </a:p>
          <a:p>
            <a:pPr lvl="1" eaLnBrk="1" hangingPunct="1">
              <a:defRPr/>
            </a:pPr>
            <a:r>
              <a:rPr lang="en-US" sz="2400" dirty="0" smtClean="0"/>
              <a:t>Customer obtains authorization for refund on standard, serialized refund chit from MWR Officer, etc.</a:t>
            </a:r>
          </a:p>
          <a:p>
            <a:pPr lvl="1" eaLnBrk="1" hangingPunct="1">
              <a:defRPr/>
            </a:pPr>
            <a:r>
              <a:rPr lang="en-US" sz="2400" dirty="0" smtClean="0"/>
              <a:t>Merchant records refund in the Refund Chit Log.</a:t>
            </a:r>
          </a:p>
          <a:p>
            <a:pPr lvl="1" eaLnBrk="1" hangingPunct="1">
              <a:defRPr/>
            </a:pPr>
            <a:r>
              <a:rPr lang="en-US" sz="2400" dirty="0" smtClean="0"/>
              <a:t>Customer presents chit to Disbursing.</a:t>
            </a:r>
          </a:p>
          <a:p>
            <a:pPr lvl="1" eaLnBrk="1" hangingPunct="1">
              <a:defRPr/>
            </a:pPr>
            <a:r>
              <a:rPr lang="en-US" sz="2400" dirty="0" smtClean="0"/>
              <a:t>Disbursing performs refund from Disbursing App  (add value to customer’s chip account) and returns chit to Merchant.</a:t>
            </a:r>
          </a:p>
          <a:p>
            <a:pPr lvl="1" eaLnBrk="1" hangingPunct="1">
              <a:defRPr/>
            </a:pPr>
            <a:r>
              <a:rPr lang="en-US" sz="2400" dirty="0" smtClean="0">
                <a:cs typeface="Times New Roman" pitchFamily="18" charset="0"/>
              </a:rPr>
              <a:t>Merchant verifies chits against NC reports and Refund Log at end of the month.</a:t>
            </a:r>
          </a:p>
        </p:txBody>
      </p:sp>
      <p:sp>
        <p:nvSpPr>
          <p:cNvPr id="140290" name="Rectangle 2"/>
          <p:cNvSpPr>
            <a:spLocks noGrp="1" noChangeArrowheads="1"/>
          </p:cNvSpPr>
          <p:nvPr>
            <p:ph type="title"/>
          </p:nvPr>
        </p:nvSpPr>
        <p:spPr/>
        <p:txBody>
          <a:bodyPr/>
          <a:lstStyle/>
          <a:p>
            <a:pPr algn="ctr" eaLnBrk="1" hangingPunct="1">
              <a:defRPr/>
            </a:pPr>
            <a:r>
              <a:rPr lang="en-US" dirty="0" smtClean="0"/>
              <a:t>Performing Refunds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3" name="Rectangle 3"/>
          <p:cNvSpPr>
            <a:spLocks noGrp="1" noChangeArrowheads="1"/>
          </p:cNvSpPr>
          <p:nvPr>
            <p:ph idx="1"/>
          </p:nvPr>
        </p:nvSpPr>
        <p:spPr>
          <a:xfrm>
            <a:off x="304800" y="1676400"/>
            <a:ext cx="8534400" cy="4454525"/>
          </a:xfrm>
        </p:spPr>
        <p:txBody>
          <a:bodyPr/>
          <a:lstStyle/>
          <a:p>
            <a:pPr eaLnBrk="1" hangingPunct="1">
              <a:defRPr/>
            </a:pPr>
            <a:r>
              <a:rPr lang="en-US" sz="2800" dirty="0" smtClean="0"/>
              <a:t>For an Event (Bulk) refund:</a:t>
            </a:r>
          </a:p>
          <a:p>
            <a:pPr lvl="1" eaLnBrk="1" hangingPunct="1">
              <a:defRPr/>
            </a:pPr>
            <a:r>
              <a:rPr lang="en-US" sz="2400" dirty="0" smtClean="0"/>
              <a:t>The event is canceled and notification sent to Disbursing office.</a:t>
            </a:r>
          </a:p>
          <a:p>
            <a:pPr lvl="1" eaLnBrk="1" hangingPunct="1">
              <a:defRPr/>
            </a:pPr>
            <a:r>
              <a:rPr lang="en-US" sz="2400" dirty="0" smtClean="0"/>
              <a:t>Disbursing performs refund from Disbursing App (add value to customer’s STRIP account).</a:t>
            </a:r>
          </a:p>
          <a:p>
            <a:pPr lvl="1" eaLnBrk="1" hangingPunct="1">
              <a:defRPr/>
            </a:pPr>
            <a:r>
              <a:rPr lang="en-US" sz="2400" dirty="0" smtClean="0">
                <a:cs typeface="Times New Roman" pitchFamily="18" charset="0"/>
              </a:rPr>
              <a:t>Merchants verifies chits against NC reports and Refund Log at end of the month.</a:t>
            </a:r>
          </a:p>
          <a:p>
            <a:pPr lvl="1" eaLnBrk="1" hangingPunct="1">
              <a:defRPr/>
            </a:pPr>
            <a:r>
              <a:rPr lang="en-US" sz="2400" dirty="0" smtClean="0"/>
              <a:t>Visitor cards will be refunded individually.</a:t>
            </a:r>
          </a:p>
        </p:txBody>
      </p:sp>
      <p:sp>
        <p:nvSpPr>
          <p:cNvPr id="215042" name="Rectangle 2"/>
          <p:cNvSpPr>
            <a:spLocks noGrp="1" noChangeArrowheads="1"/>
          </p:cNvSpPr>
          <p:nvPr>
            <p:ph type="title"/>
          </p:nvPr>
        </p:nvSpPr>
        <p:spPr/>
        <p:txBody>
          <a:bodyPr/>
          <a:lstStyle/>
          <a:p>
            <a:pPr algn="ctr" eaLnBrk="1" hangingPunct="1">
              <a:defRPr/>
            </a:pPr>
            <a:r>
              <a:rPr lang="en-US" dirty="0" smtClean="0"/>
              <a:t>Performing Refunds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a:xfrm>
            <a:off x="609600" y="2590800"/>
            <a:ext cx="7772400" cy="1219200"/>
          </a:xfrm>
        </p:spPr>
        <p:txBody>
          <a:bodyPr/>
          <a:lstStyle/>
          <a:p>
            <a:pPr algn="ctr" eaLnBrk="1" hangingPunct="1">
              <a:defRPr/>
            </a:pPr>
            <a:r>
              <a:rPr lang="en-US" dirty="0" smtClean="0"/>
              <a:t>End of Day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9" name="Rectangle 1027"/>
          <p:cNvSpPr>
            <a:spLocks noGrp="1" noChangeArrowheads="1"/>
          </p:cNvSpPr>
          <p:nvPr>
            <p:ph idx="1"/>
          </p:nvPr>
        </p:nvSpPr>
        <p:spPr>
          <a:xfrm>
            <a:off x="0" y="1524000"/>
            <a:ext cx="9144000" cy="1219200"/>
          </a:xfrm>
        </p:spPr>
        <p:txBody>
          <a:bodyPr>
            <a:normAutofit fontScale="92500" lnSpcReduction="10000"/>
          </a:bodyPr>
          <a:lstStyle/>
          <a:p>
            <a:pPr eaLnBrk="1" hangingPunct="1">
              <a:defRPr/>
            </a:pPr>
            <a:r>
              <a:rPr lang="en-US" sz="2800" dirty="0" smtClean="0"/>
              <a:t>Once a merchant’s business is secured at the end of business day, upload IPA 280/K22 to NC server using following procedures:</a:t>
            </a:r>
          </a:p>
        </p:txBody>
      </p:sp>
      <p:sp>
        <p:nvSpPr>
          <p:cNvPr id="142338" name="Rectangle 1026"/>
          <p:cNvSpPr>
            <a:spLocks noGrp="1" noChangeArrowheads="1"/>
          </p:cNvSpPr>
          <p:nvPr>
            <p:ph type="title"/>
          </p:nvPr>
        </p:nvSpPr>
        <p:spPr>
          <a:xfrm>
            <a:off x="228600" y="228600"/>
            <a:ext cx="8686800" cy="1219200"/>
          </a:xfrm>
        </p:spPr>
        <p:txBody>
          <a:bodyPr/>
          <a:lstStyle/>
          <a:p>
            <a:pPr algn="ctr" eaLnBrk="1" hangingPunct="1">
              <a:defRPr/>
            </a:pPr>
            <a:r>
              <a:rPr lang="en-US" dirty="0" smtClean="0"/>
              <a:t>End of Day Procedures</a:t>
            </a:r>
          </a:p>
        </p:txBody>
      </p:sp>
      <p:sp>
        <p:nvSpPr>
          <p:cNvPr id="6148" name="Text Box 1030"/>
          <p:cNvSpPr txBox="1">
            <a:spLocks noChangeArrowheads="1"/>
          </p:cNvSpPr>
          <p:nvPr/>
        </p:nvSpPr>
        <p:spPr bwMode="auto">
          <a:xfrm>
            <a:off x="6180138" y="3244850"/>
            <a:ext cx="2378075" cy="246063"/>
          </a:xfrm>
          <a:prstGeom prst="rect">
            <a:avLst/>
          </a:prstGeom>
          <a:noFill/>
          <a:ln w="12700" cap="sq">
            <a:noFill/>
            <a:miter lim="800000"/>
            <a:headEnd type="none" w="sm" len="sm"/>
            <a:tailEnd type="none" w="sm" len="sm"/>
          </a:ln>
        </p:spPr>
        <p:txBody>
          <a:bodyPr lIns="92075" tIns="46038" rIns="92075" bIns="46038">
            <a:spAutoFit/>
          </a:bodyPr>
          <a:lstStyle/>
          <a:p>
            <a:pPr algn="l" eaLnBrk="0" hangingPunct="0"/>
            <a:r>
              <a:rPr lang="en-US" sz="1000">
                <a:solidFill>
                  <a:schemeClr val="bg2"/>
                </a:solidFill>
              </a:rPr>
              <a:t> </a:t>
            </a:r>
            <a:endParaRPr lang="en-US" sz="1400">
              <a:solidFill>
                <a:schemeClr val="bg2"/>
              </a:solidFill>
            </a:endParaRPr>
          </a:p>
        </p:txBody>
      </p:sp>
      <p:sp>
        <p:nvSpPr>
          <p:cNvPr id="142343" name="Rectangle 1031"/>
          <p:cNvSpPr>
            <a:spLocks noChangeArrowheads="1"/>
          </p:cNvSpPr>
          <p:nvPr/>
        </p:nvSpPr>
        <p:spPr bwMode="auto">
          <a:xfrm>
            <a:off x="0" y="2667000"/>
            <a:ext cx="5943600" cy="3048000"/>
          </a:xfrm>
          <a:prstGeom prst="rect">
            <a:avLst/>
          </a:prstGeom>
          <a:noFill/>
          <a:ln w="12700" cap="sq">
            <a:noFill/>
            <a:miter lim="800000"/>
            <a:headEnd type="none" w="sm" len="sm"/>
            <a:tailEnd type="none" w="sm" len="sm"/>
          </a:ln>
          <a:effectLst/>
        </p:spPr>
        <p:txBody>
          <a:bodyPr/>
          <a:lstStyle/>
          <a:p>
            <a:pPr marL="342900" indent="-342900" algn="l">
              <a:lnSpc>
                <a:spcPct val="90000"/>
              </a:lnSpc>
              <a:spcBef>
                <a:spcPct val="20000"/>
              </a:spcBef>
              <a:buClr>
                <a:schemeClr val="tx2"/>
              </a:buClr>
              <a:buSzPct val="75000"/>
              <a:buFont typeface="Wingdings" pitchFamily="2" charset="2"/>
              <a:buNone/>
              <a:defRPr/>
            </a:pPr>
            <a:r>
              <a:rPr lang="en-US" sz="2400" b="0" dirty="0">
                <a:effectLst>
                  <a:outerShdw blurRad="38100" dist="38100" dir="2700000" algn="tl">
                    <a:srgbClr val="000000"/>
                  </a:outerShdw>
                </a:effectLst>
              </a:rPr>
              <a:t>    </a:t>
            </a:r>
          </a:p>
          <a:p>
            <a:pPr marL="342900" indent="-342900" algn="l">
              <a:lnSpc>
                <a:spcPct val="90000"/>
              </a:lnSpc>
              <a:spcBef>
                <a:spcPct val="20000"/>
              </a:spcBef>
              <a:buClr>
                <a:schemeClr val="tx2"/>
              </a:buClr>
              <a:buSzPct val="75000"/>
              <a:buFont typeface="Wingdings" pitchFamily="2" charset="2"/>
              <a:buNone/>
              <a:defRPr/>
            </a:pPr>
            <a:r>
              <a:rPr lang="en-US" sz="2400" b="0" dirty="0">
                <a:effectLst>
                  <a:outerShdw blurRad="38100" dist="38100" dir="2700000" algn="tl">
                    <a:srgbClr val="000000"/>
                  </a:outerShdw>
                </a:effectLst>
              </a:rPr>
              <a:t>- </a:t>
            </a:r>
            <a:r>
              <a:rPr lang="en-US" sz="2400" dirty="0"/>
              <a:t>ONLINE Mode, sales transactions are uploaded to NC server automatically.</a:t>
            </a:r>
          </a:p>
          <a:p>
            <a:pPr marL="342900" indent="-342900" algn="l">
              <a:lnSpc>
                <a:spcPct val="90000"/>
              </a:lnSpc>
              <a:spcBef>
                <a:spcPct val="20000"/>
              </a:spcBef>
              <a:buClr>
                <a:schemeClr val="tx2"/>
              </a:buClr>
              <a:buSzPct val="75000"/>
              <a:buFont typeface="Wingdings" pitchFamily="2" charset="2"/>
              <a:buNone/>
              <a:defRPr/>
            </a:pPr>
            <a:r>
              <a:rPr lang="en-US" sz="2400" dirty="0"/>
              <a:t>    - OFFLINE Mode,        is displayed in corner of screen.</a:t>
            </a:r>
          </a:p>
          <a:p>
            <a:pPr marL="342900" indent="-342900" algn="l">
              <a:lnSpc>
                <a:spcPct val="90000"/>
              </a:lnSpc>
              <a:spcBef>
                <a:spcPct val="20000"/>
              </a:spcBef>
              <a:buClr>
                <a:schemeClr val="tx2"/>
              </a:buClr>
              <a:buSzPct val="75000"/>
              <a:buFont typeface="Wingdings" pitchFamily="2" charset="2"/>
              <a:buNone/>
              <a:defRPr/>
            </a:pPr>
            <a:r>
              <a:rPr lang="en-US" sz="2400" dirty="0"/>
              <a:t>    - An            will be displayed when transactions have been recorded and need uploading.</a:t>
            </a:r>
          </a:p>
        </p:txBody>
      </p:sp>
      <p:sp>
        <p:nvSpPr>
          <p:cNvPr id="6150" name="Oval 1032"/>
          <p:cNvSpPr>
            <a:spLocks noChangeArrowheads="1"/>
          </p:cNvSpPr>
          <p:nvPr/>
        </p:nvSpPr>
        <p:spPr bwMode="auto">
          <a:xfrm>
            <a:off x="8077200" y="3429000"/>
            <a:ext cx="533400" cy="381000"/>
          </a:xfrm>
          <a:prstGeom prst="ellipse">
            <a:avLst/>
          </a:prstGeom>
          <a:noFill/>
          <a:ln w="38100" cap="sq">
            <a:solidFill>
              <a:srgbClr val="FF0000"/>
            </a:solidFill>
            <a:round/>
            <a:headEnd/>
            <a:tailEnd/>
          </a:ln>
        </p:spPr>
        <p:txBody>
          <a:bodyPr wrap="none" lIns="92075" tIns="46038" rIns="92075" bIns="46038" anchor="ctr"/>
          <a:lstStyle/>
          <a:p>
            <a:endParaRPr lang="en-US"/>
          </a:p>
        </p:txBody>
      </p:sp>
      <p:pic>
        <p:nvPicPr>
          <p:cNvPr id="6151" name="Picture 7"/>
          <p:cNvPicPr>
            <a:picLocks noChangeAspect="1" noChangeArrowheads="1"/>
          </p:cNvPicPr>
          <p:nvPr/>
        </p:nvPicPr>
        <p:blipFill>
          <a:blip r:embed="rId3" cstate="print"/>
          <a:srcRect/>
          <a:stretch>
            <a:fillRect/>
          </a:stretch>
        </p:blipFill>
        <p:spPr bwMode="auto">
          <a:xfrm>
            <a:off x="2819400" y="3886200"/>
            <a:ext cx="385763" cy="304800"/>
          </a:xfrm>
          <a:prstGeom prst="rect">
            <a:avLst/>
          </a:prstGeom>
          <a:noFill/>
          <a:ln w="9525">
            <a:noFill/>
            <a:miter lim="800000"/>
            <a:headEnd/>
            <a:tailEnd/>
          </a:ln>
        </p:spPr>
      </p:pic>
      <p:pic>
        <p:nvPicPr>
          <p:cNvPr id="6152" name="Picture 8"/>
          <p:cNvPicPr>
            <a:picLocks noChangeAspect="1" noChangeArrowheads="1"/>
          </p:cNvPicPr>
          <p:nvPr/>
        </p:nvPicPr>
        <p:blipFill>
          <a:blip r:embed="rId4" cstate="print"/>
          <a:srcRect/>
          <a:stretch>
            <a:fillRect/>
          </a:stretch>
        </p:blipFill>
        <p:spPr bwMode="auto">
          <a:xfrm>
            <a:off x="1066800" y="4572000"/>
            <a:ext cx="457200" cy="381000"/>
          </a:xfrm>
          <a:prstGeom prst="rect">
            <a:avLst/>
          </a:prstGeom>
          <a:noFill/>
          <a:ln w="9525">
            <a:noFill/>
            <a:miter lim="800000"/>
            <a:headEnd/>
            <a:tailEnd/>
          </a:ln>
        </p:spPr>
      </p:pic>
      <p:pic>
        <p:nvPicPr>
          <p:cNvPr id="6153" name="Picture 9"/>
          <p:cNvPicPr>
            <a:picLocks noChangeAspect="1" noChangeArrowheads="1"/>
          </p:cNvPicPr>
          <p:nvPr/>
        </p:nvPicPr>
        <p:blipFill>
          <a:blip r:embed="rId5" cstate="print"/>
          <a:srcRect/>
          <a:stretch>
            <a:fillRect/>
          </a:stretch>
        </p:blipFill>
        <p:spPr bwMode="auto">
          <a:xfrm>
            <a:off x="6248400" y="3048000"/>
            <a:ext cx="2362200" cy="190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Navy Cash is a means to utilize an Electronic method for Payment of all items aboard U.S. Navy ships.</a:t>
            </a:r>
          </a:p>
          <a:p>
            <a:r>
              <a:rPr lang="en-US" dirty="0" smtClean="0"/>
              <a:t>A card program was devised by Treasury to assist in this effort.</a:t>
            </a:r>
          </a:p>
          <a:p>
            <a:r>
              <a:rPr lang="en-US" dirty="0" smtClean="0"/>
              <a:t>Navy Cash has been around since 2001… and is currently aboard 129 Ships and 43 barges.</a:t>
            </a:r>
          </a:p>
          <a:p>
            <a:pPr>
              <a:buNone/>
            </a:pPr>
            <a:r>
              <a:rPr lang="en-US" dirty="0"/>
              <a:t> </a:t>
            </a:r>
            <a:r>
              <a:rPr lang="en-US" dirty="0" smtClean="0"/>
              <a:t>   (Ships with a ships store only) </a:t>
            </a:r>
            <a:endParaRPr lang="en-US" dirty="0"/>
          </a:p>
        </p:txBody>
      </p:sp>
      <p:sp>
        <p:nvSpPr>
          <p:cNvPr id="2" name="Title 1"/>
          <p:cNvSpPr>
            <a:spLocks noGrp="1"/>
          </p:cNvSpPr>
          <p:nvPr>
            <p:ph type="title"/>
          </p:nvPr>
        </p:nvSpPr>
        <p:spPr/>
        <p:txBody>
          <a:bodyPr/>
          <a:lstStyle/>
          <a:p>
            <a:pPr algn="ctr"/>
            <a:r>
              <a:rPr lang="en-US" dirty="0" smtClean="0"/>
              <a:t>What is Navy Cash</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1" name="Rectangle 3"/>
          <p:cNvSpPr>
            <a:spLocks noGrp="1" noChangeArrowheads="1"/>
          </p:cNvSpPr>
          <p:nvPr>
            <p:ph idx="1"/>
          </p:nvPr>
        </p:nvSpPr>
        <p:spPr>
          <a:xfrm>
            <a:off x="228600" y="1447800"/>
            <a:ext cx="6400800" cy="5029200"/>
          </a:xfrm>
        </p:spPr>
        <p:txBody>
          <a:bodyPr/>
          <a:lstStyle/>
          <a:p>
            <a:pPr eaLnBrk="1" hangingPunct="1">
              <a:defRPr/>
            </a:pPr>
            <a:r>
              <a:rPr lang="en-US" sz="2800" dirty="0" smtClean="0"/>
              <a:t>When IPA 280/K22 is connected to the LAN:</a:t>
            </a:r>
          </a:p>
          <a:p>
            <a:pPr lvl="1" eaLnBrk="1" hangingPunct="1">
              <a:defRPr/>
            </a:pPr>
            <a:r>
              <a:rPr lang="en-US" sz="2400" dirty="0" smtClean="0"/>
              <a:t>The       on the screen disappears.  </a:t>
            </a:r>
          </a:p>
          <a:p>
            <a:pPr lvl="1" eaLnBrk="1" hangingPunct="1">
              <a:defRPr/>
            </a:pPr>
            <a:r>
              <a:rPr lang="en-US" sz="2400" dirty="0" smtClean="0"/>
              <a:t>Upload starts automatically.</a:t>
            </a:r>
          </a:p>
          <a:p>
            <a:pPr eaLnBrk="1" hangingPunct="1">
              <a:defRPr/>
            </a:pPr>
            <a:r>
              <a:rPr lang="en-US" sz="2800" dirty="0" smtClean="0"/>
              <a:t>The        remains displayed until all transactions have been uploaded to the server.</a:t>
            </a:r>
          </a:p>
          <a:p>
            <a:pPr lvl="1" eaLnBrk="1" hangingPunct="1">
              <a:defRPr/>
            </a:pPr>
            <a:r>
              <a:rPr lang="en-US" sz="2400" dirty="0" smtClean="0"/>
              <a:t>Disconnect IPA 280/K22 from network after </a:t>
            </a:r>
            <a:r>
              <a:rPr lang="en-US" sz="2400" b="1" dirty="0" smtClean="0"/>
              <a:t> </a:t>
            </a:r>
            <a:r>
              <a:rPr lang="en-US" sz="2400" dirty="0" smtClean="0"/>
              <a:t>disappears.</a:t>
            </a:r>
          </a:p>
          <a:p>
            <a:pPr eaLnBrk="1" hangingPunct="1">
              <a:defRPr/>
            </a:pPr>
            <a:r>
              <a:rPr lang="en-US" sz="2800" dirty="0" smtClean="0"/>
              <a:t>If IPA 280/K22 gets disconnected while uploading, reconnect it immediately.</a:t>
            </a:r>
          </a:p>
        </p:txBody>
      </p:sp>
      <p:sp>
        <p:nvSpPr>
          <p:cNvPr id="217090" name="Rectangle 2"/>
          <p:cNvSpPr>
            <a:spLocks noGrp="1" noChangeArrowheads="1"/>
          </p:cNvSpPr>
          <p:nvPr>
            <p:ph type="title"/>
          </p:nvPr>
        </p:nvSpPr>
        <p:spPr/>
        <p:txBody>
          <a:bodyPr/>
          <a:lstStyle/>
          <a:p>
            <a:pPr eaLnBrk="1" hangingPunct="1">
              <a:defRPr/>
            </a:pPr>
            <a:r>
              <a:rPr lang="en-US" dirty="0" smtClean="0"/>
              <a:t>EOD Procedures</a:t>
            </a:r>
          </a:p>
        </p:txBody>
      </p:sp>
      <p:pic>
        <p:nvPicPr>
          <p:cNvPr id="7172" name="Picture 9"/>
          <p:cNvPicPr>
            <a:picLocks noChangeAspect="1" noChangeArrowheads="1"/>
          </p:cNvPicPr>
          <p:nvPr/>
        </p:nvPicPr>
        <p:blipFill>
          <a:blip r:embed="rId3" cstate="print"/>
          <a:srcRect/>
          <a:stretch>
            <a:fillRect/>
          </a:stretch>
        </p:blipFill>
        <p:spPr bwMode="auto">
          <a:xfrm>
            <a:off x="6781800" y="1828800"/>
            <a:ext cx="2362200" cy="1905000"/>
          </a:xfrm>
          <a:prstGeom prst="rect">
            <a:avLst/>
          </a:prstGeom>
          <a:noFill/>
          <a:ln w="9525">
            <a:noFill/>
            <a:miter lim="800000"/>
            <a:headEnd/>
            <a:tailEnd/>
          </a:ln>
        </p:spPr>
      </p:pic>
      <p:pic>
        <p:nvPicPr>
          <p:cNvPr id="7174" name="Picture 8"/>
          <p:cNvPicPr>
            <a:picLocks noChangeAspect="1" noChangeArrowheads="1"/>
          </p:cNvPicPr>
          <p:nvPr/>
        </p:nvPicPr>
        <p:blipFill>
          <a:blip r:embed="rId4" cstate="print"/>
          <a:srcRect/>
          <a:stretch>
            <a:fillRect/>
          </a:stretch>
        </p:blipFill>
        <p:spPr bwMode="auto">
          <a:xfrm>
            <a:off x="1295400" y="3352800"/>
            <a:ext cx="457200" cy="381000"/>
          </a:xfrm>
          <a:prstGeom prst="rect">
            <a:avLst/>
          </a:prstGeom>
          <a:noFill/>
          <a:ln w="9525">
            <a:noFill/>
            <a:miter lim="800000"/>
            <a:headEnd/>
            <a:tailEnd/>
          </a:ln>
        </p:spPr>
      </p:pic>
      <p:pic>
        <p:nvPicPr>
          <p:cNvPr id="7" name="Picture 7"/>
          <p:cNvPicPr>
            <a:picLocks noChangeAspect="1" noChangeArrowheads="1"/>
          </p:cNvPicPr>
          <p:nvPr/>
        </p:nvPicPr>
        <p:blipFill>
          <a:blip r:embed="rId5" cstate="print"/>
          <a:srcRect/>
          <a:stretch>
            <a:fillRect/>
          </a:stretch>
        </p:blipFill>
        <p:spPr bwMode="auto">
          <a:xfrm>
            <a:off x="1600200" y="2438400"/>
            <a:ext cx="385763" cy="304800"/>
          </a:xfrm>
          <a:prstGeom prst="rect">
            <a:avLst/>
          </a:prstGeom>
          <a:noFill/>
          <a:ln w="9525">
            <a:noFill/>
            <a:miter lim="800000"/>
            <a:headEnd/>
            <a:tailEnd/>
          </a:ln>
        </p:spPr>
      </p:pic>
      <p:pic>
        <p:nvPicPr>
          <p:cNvPr id="8" name="Picture 8"/>
          <p:cNvPicPr>
            <a:picLocks noChangeAspect="1" noChangeArrowheads="1"/>
          </p:cNvPicPr>
          <p:nvPr/>
        </p:nvPicPr>
        <p:blipFill>
          <a:blip r:embed="rId4" cstate="print"/>
          <a:srcRect/>
          <a:stretch>
            <a:fillRect/>
          </a:stretch>
        </p:blipFill>
        <p:spPr bwMode="auto">
          <a:xfrm>
            <a:off x="533400" y="5029200"/>
            <a:ext cx="457200" cy="38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a:xfrm>
            <a:off x="609600" y="2667000"/>
            <a:ext cx="7543800" cy="1143000"/>
          </a:xfrm>
        </p:spPr>
        <p:txBody>
          <a:bodyPr/>
          <a:lstStyle/>
          <a:p>
            <a:pPr algn="ctr" eaLnBrk="1" hangingPunct="1">
              <a:defRPr/>
            </a:pPr>
            <a:r>
              <a:rPr lang="en-US" dirty="0" smtClean="0"/>
              <a:t>Reports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60" name="Rectangle 4"/>
          <p:cNvSpPr>
            <a:spLocks noGrp="1" noChangeArrowheads="1"/>
          </p:cNvSpPr>
          <p:nvPr>
            <p:ph type="title"/>
          </p:nvPr>
        </p:nvSpPr>
        <p:spPr/>
        <p:txBody>
          <a:bodyPr/>
          <a:lstStyle/>
          <a:p>
            <a:pPr eaLnBrk="1" hangingPunct="1">
              <a:defRPr/>
            </a:pPr>
            <a:r>
              <a:rPr lang="en-US" smtClean="0"/>
              <a:t>Merchant Sales Summary Report</a:t>
            </a:r>
          </a:p>
        </p:txBody>
      </p:sp>
      <p:sp>
        <p:nvSpPr>
          <p:cNvPr id="275461" name="Rectangle 5"/>
          <p:cNvSpPr>
            <a:spLocks noGrp="1" noChangeArrowheads="1"/>
          </p:cNvSpPr>
          <p:nvPr>
            <p:ph sz="half" idx="1"/>
          </p:nvPr>
        </p:nvSpPr>
        <p:spPr>
          <a:xfrm>
            <a:off x="0" y="1371600"/>
            <a:ext cx="3505200" cy="4724400"/>
          </a:xfrm>
        </p:spPr>
        <p:txBody>
          <a:bodyPr/>
          <a:lstStyle/>
          <a:p>
            <a:pPr eaLnBrk="1" hangingPunct="1">
              <a:defRPr/>
            </a:pPr>
            <a:r>
              <a:rPr lang="en-US" dirty="0" smtClean="0"/>
              <a:t>This report shows a summary of sales, refunds and reversal transactions for each ship merchant.</a:t>
            </a:r>
          </a:p>
        </p:txBody>
      </p:sp>
      <p:pic>
        <p:nvPicPr>
          <p:cNvPr id="15364" name="Picture 5"/>
          <p:cNvPicPr>
            <a:picLocks noChangeAspect="1" noChangeArrowheads="1"/>
          </p:cNvPicPr>
          <p:nvPr/>
        </p:nvPicPr>
        <p:blipFill>
          <a:blip r:embed="rId3" cstate="print"/>
          <a:srcRect r="12627" b="3271"/>
          <a:stretch>
            <a:fillRect/>
          </a:stretch>
        </p:blipFill>
        <p:spPr bwMode="auto">
          <a:xfrm>
            <a:off x="3429000" y="1447800"/>
            <a:ext cx="5562600" cy="46482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a:off x="685800" y="228600"/>
            <a:ext cx="7772400" cy="990600"/>
          </a:xfrm>
        </p:spPr>
        <p:txBody>
          <a:bodyPr/>
          <a:lstStyle/>
          <a:p>
            <a:pPr algn="ctr" eaLnBrk="1" hangingPunct="1">
              <a:defRPr/>
            </a:pPr>
            <a:r>
              <a:rPr lang="en-US" dirty="0" smtClean="0"/>
              <a:t>Shore Report</a:t>
            </a:r>
          </a:p>
        </p:txBody>
      </p:sp>
      <p:sp>
        <p:nvSpPr>
          <p:cNvPr id="16387" name="Rectangle 5"/>
          <p:cNvSpPr>
            <a:spLocks noChangeArrowheads="1"/>
          </p:cNvSpPr>
          <p:nvPr/>
        </p:nvSpPr>
        <p:spPr bwMode="auto">
          <a:xfrm>
            <a:off x="381000" y="3200400"/>
            <a:ext cx="8534400" cy="3324629"/>
          </a:xfrm>
          <a:prstGeom prst="rect">
            <a:avLst/>
          </a:prstGeom>
          <a:solidFill>
            <a:schemeClr val="tx1"/>
          </a:solidFill>
          <a:ln w="12700" cap="sq">
            <a:noFill/>
            <a:miter lim="800000"/>
            <a:headEnd type="none" w="sm" len="sm"/>
            <a:tailEnd type="none" w="sm" len="sm"/>
          </a:ln>
        </p:spPr>
        <p:txBody>
          <a:bodyPr wrap="square" lIns="92075" tIns="46038" rIns="92075" bIns="46038">
            <a:spAutoFit/>
          </a:bodyPr>
          <a:lstStyle/>
          <a:p>
            <a:pPr algn="l" eaLnBrk="0" hangingPunct="0"/>
            <a:r>
              <a:rPr kumimoji="1" lang="en-US" sz="1000" b="0" dirty="0">
                <a:solidFill>
                  <a:schemeClr val="bg2"/>
                </a:solidFill>
                <a:latin typeface="Courier New" pitchFamily="49" charset="0"/>
                <a:ea typeface="MS Mincho" pitchFamily="49" charset="-128"/>
              </a:rPr>
              <a:t>Run Date:12/17/2002</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Run Time:  00:12:33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Report </a:t>
            </a:r>
            <a:r>
              <a:rPr kumimoji="1" lang="en-US" sz="1000" b="0" dirty="0" err="1" smtClean="0">
                <a:solidFill>
                  <a:schemeClr val="bg2"/>
                </a:solidFill>
                <a:latin typeface="Courier New" pitchFamily="49" charset="0"/>
                <a:ea typeface="MS Mincho" pitchFamily="49" charset="-128"/>
              </a:rPr>
              <a:t>Name:TRAN_MWR_D</a:t>
            </a:r>
            <a:r>
              <a:rPr kumimoji="1" lang="en-US" sz="1000" b="0" dirty="0" smtClean="0">
                <a:solidFill>
                  <a:schemeClr val="bg2"/>
                </a:solidFill>
                <a:latin typeface="Courier New" pitchFamily="49" charset="0"/>
                <a:ea typeface="MS Mincho" pitchFamily="49" charset="-128"/>
              </a:rPr>
              <a:t>                                                </a:t>
            </a:r>
            <a:r>
              <a:rPr kumimoji="1" lang="en-US" sz="1000" b="0" dirty="0">
                <a:solidFill>
                  <a:schemeClr val="bg2"/>
                </a:solidFill>
                <a:latin typeface="Courier New" pitchFamily="49" charset="0"/>
                <a:ea typeface="MS Mincho" pitchFamily="49" charset="-128"/>
              </a:rPr>
              <a:t>Navy Cash Daily Transaction Detail Report </a:t>
            </a:r>
            <a:r>
              <a:rPr kumimoji="1" lang="en-US" sz="1000" b="0" dirty="0" smtClean="0">
                <a:solidFill>
                  <a:schemeClr val="bg2"/>
                </a:solidFill>
                <a:latin typeface="Courier New" pitchFamily="49" charset="0"/>
                <a:ea typeface="MS Mincho" pitchFamily="49" charset="-128"/>
              </a:rPr>
              <a:t>– </a:t>
            </a:r>
            <a:r>
              <a:rPr kumimoji="1" lang="en-US" sz="1000" dirty="0" smtClean="0">
                <a:solidFill>
                  <a:schemeClr val="bg2"/>
                </a:solidFill>
                <a:latin typeface="Courier New" pitchFamily="49" charset="0"/>
                <a:ea typeface="MS Mincho" pitchFamily="49" charset="-128"/>
              </a:rPr>
              <a:t>MORALE WELFARE RECREATION FUND</a:t>
            </a:r>
            <a:r>
              <a:rPr kumimoji="1" lang="en-US" sz="1000" b="0" dirty="0" smtClean="0">
                <a:solidFill>
                  <a:schemeClr val="bg2"/>
                </a:solidFill>
                <a:latin typeface="Courier New" pitchFamily="49" charset="0"/>
                <a:ea typeface="MS Mincho" pitchFamily="49" charset="-128"/>
              </a:rPr>
              <a:t>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Location: USS TITAN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Date: 12/15/2002 04:53:25 To 12/16/2002 07:09:45 Batch Id: R22202_971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Last Name       First Name     SSN      Account #       Date and Time       Value</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   -------  -----------    ----------------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BOARDWAY        BOARDWALK     7095    9999999961244  12/15/2002 15:04:53    $30.53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GRUBB           SCRUBB        3055    9999999938747  12/15/2002 20:33:23    $29.13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LINDEE          LANDEE        6054    9999999140790  12/15/2002 20:26:22    $34.73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MANTO           TIGER         5839    9999999995721  12/15/2002 20:57:35    $30.53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PAGANO          MAGANO        1043    9999999163396  12/15/2002 14:46:22    $34.73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RIVERA          RICKY         8209    9999999135550  12/15/2002 20:43:39    $33.28</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SLAYDON         SLAYER        3901    9999999959867  12/16/2002 02:11:43    $29.13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SLEDGE          HAMMER        5038    9999999954488  12/15/2002 20:23:21    $29.13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SNIPES          WESLEY        2957    9999999185274  12/15/2002 20:20:25    $31.93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 *************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Total Transactions                                                         $283.12</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a:t>
            </a:r>
          </a:p>
          <a:p>
            <a:pPr algn="l" eaLnBrk="0" hangingPunct="0"/>
            <a:r>
              <a:rPr kumimoji="1" lang="en-US" sz="1000" b="0" dirty="0">
                <a:solidFill>
                  <a:schemeClr val="bg2"/>
                </a:solidFill>
                <a:latin typeface="Courier New" pitchFamily="49" charset="0"/>
                <a:ea typeface="MS Mincho" pitchFamily="49" charset="-128"/>
              </a:rPr>
              <a:t>                              *** End of the Report ***                                         </a:t>
            </a:r>
            <a:endParaRPr kumimoji="1" lang="en-US" sz="1000" b="0" dirty="0">
              <a:solidFill>
                <a:schemeClr val="bg2"/>
              </a:solidFill>
            </a:endParaRPr>
          </a:p>
        </p:txBody>
      </p:sp>
      <p:sp>
        <p:nvSpPr>
          <p:cNvPr id="251911" name="Rectangle 7"/>
          <p:cNvSpPr>
            <a:spLocks noChangeArrowheads="1"/>
          </p:cNvSpPr>
          <p:nvPr/>
        </p:nvSpPr>
        <p:spPr bwMode="auto">
          <a:xfrm>
            <a:off x="396875" y="1295400"/>
            <a:ext cx="8747125" cy="923972"/>
          </a:xfrm>
          <a:prstGeom prst="rect">
            <a:avLst/>
          </a:prstGeom>
          <a:noFill/>
          <a:ln w="12700" cap="sq">
            <a:noFill/>
            <a:miter lim="800000"/>
            <a:headEnd/>
            <a:tailEnd/>
          </a:ln>
          <a:effectLst/>
        </p:spPr>
        <p:txBody>
          <a:bodyPr lIns="92075" tIns="46038" rIns="92075" bIns="46038">
            <a:spAutoFit/>
          </a:bodyPr>
          <a:lstStyle/>
          <a:p>
            <a:pPr algn="l">
              <a:spcBef>
                <a:spcPct val="50000"/>
              </a:spcBef>
              <a:defRPr/>
            </a:pPr>
            <a:r>
              <a:rPr lang="en-US" b="0" dirty="0"/>
              <a:t>The following is an example of a Shore report for a particular merchant for troubleshooting ONLY, this report contains private information and should not be submitted with any official documents.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a:off x="685800" y="228600"/>
            <a:ext cx="7772400" cy="990600"/>
          </a:xfrm>
        </p:spPr>
        <p:txBody>
          <a:bodyPr/>
          <a:lstStyle/>
          <a:p>
            <a:pPr algn="ctr" eaLnBrk="1" hangingPunct="1">
              <a:defRPr/>
            </a:pPr>
            <a:r>
              <a:rPr lang="en-US" dirty="0" smtClean="0"/>
              <a:t>Shore Report</a:t>
            </a:r>
          </a:p>
        </p:txBody>
      </p:sp>
      <p:sp>
        <p:nvSpPr>
          <p:cNvPr id="16387" name="Rectangle 5"/>
          <p:cNvSpPr>
            <a:spLocks noChangeArrowheads="1"/>
          </p:cNvSpPr>
          <p:nvPr/>
        </p:nvSpPr>
        <p:spPr bwMode="auto">
          <a:xfrm>
            <a:off x="304800" y="3124200"/>
            <a:ext cx="8610600" cy="3324629"/>
          </a:xfrm>
          <a:prstGeom prst="rect">
            <a:avLst/>
          </a:prstGeom>
          <a:solidFill>
            <a:schemeClr val="tx1"/>
          </a:solidFill>
          <a:ln w="12700" cap="sq">
            <a:noFill/>
            <a:miter lim="800000"/>
            <a:headEnd type="none" w="sm" len="sm"/>
            <a:tailEnd type="none" w="sm" len="sm"/>
          </a:ln>
        </p:spPr>
        <p:txBody>
          <a:bodyPr lIns="92075" tIns="46038" rIns="92075" bIns="46038">
            <a:spAutoFit/>
          </a:bodyPr>
          <a:lstStyle/>
          <a:p>
            <a:pPr algn="l" eaLnBrk="0" hangingPunct="0"/>
            <a:r>
              <a:rPr kumimoji="1" lang="en-US" sz="1000" b="0" dirty="0" smtClean="0">
                <a:solidFill>
                  <a:schemeClr val="bg2"/>
                </a:solidFill>
                <a:latin typeface="Courier New" pitchFamily="49" charset="0"/>
                <a:ea typeface="MS Mincho" pitchFamily="49" charset="-128"/>
              </a:rPr>
              <a:t>Run Date:12/17/2002</a:t>
            </a:r>
            <a:endParaRPr kumimoji="1" lang="en-US" sz="1000" b="0" dirty="0" smtClean="0">
              <a:solidFill>
                <a:schemeClr val="bg2"/>
              </a:solidFill>
              <a:latin typeface="Courier New" pitchFamily="49" charset="0"/>
              <a:cs typeface="Times New Roman" pitchFamily="18" charset="0"/>
            </a:endParaRPr>
          </a:p>
          <a:p>
            <a:pPr algn="l" eaLnBrk="0" hangingPunct="0"/>
            <a:r>
              <a:rPr kumimoji="1" lang="en-US" sz="1000" b="0" dirty="0" smtClean="0">
                <a:solidFill>
                  <a:schemeClr val="bg2"/>
                </a:solidFill>
                <a:latin typeface="Courier New" pitchFamily="49" charset="0"/>
                <a:ea typeface="MS Mincho" pitchFamily="49" charset="-128"/>
              </a:rPr>
              <a:t>Run </a:t>
            </a:r>
            <a:r>
              <a:rPr kumimoji="1" lang="en-US" sz="1000" b="0" dirty="0">
                <a:solidFill>
                  <a:schemeClr val="bg2"/>
                </a:solidFill>
                <a:latin typeface="Courier New" pitchFamily="49" charset="0"/>
                <a:ea typeface="MS Mincho" pitchFamily="49" charset="-128"/>
              </a:rPr>
              <a:t>Time:  00:12:33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Report </a:t>
            </a:r>
            <a:r>
              <a:rPr kumimoji="1" lang="en-US" sz="1000" b="0" dirty="0" err="1" smtClean="0">
                <a:solidFill>
                  <a:schemeClr val="bg2"/>
                </a:solidFill>
                <a:latin typeface="Courier New" pitchFamily="49" charset="0"/>
                <a:ea typeface="MS Mincho" pitchFamily="49" charset="-128"/>
              </a:rPr>
              <a:t>Name:TRAN_MWR_D</a:t>
            </a:r>
            <a:r>
              <a:rPr kumimoji="1" lang="en-US" sz="1000" b="0" dirty="0" smtClean="0">
                <a:solidFill>
                  <a:schemeClr val="bg2"/>
                </a:solidFill>
                <a:latin typeface="Courier New" pitchFamily="49" charset="0"/>
                <a:ea typeface="MS Mincho" pitchFamily="49" charset="-128"/>
              </a:rPr>
              <a:t>                                                </a:t>
            </a:r>
            <a:r>
              <a:rPr kumimoji="1" lang="en-US" sz="1000" b="0" dirty="0">
                <a:solidFill>
                  <a:schemeClr val="bg2"/>
                </a:solidFill>
                <a:latin typeface="Courier New" pitchFamily="49" charset="0"/>
                <a:ea typeface="MS Mincho" pitchFamily="49" charset="-128"/>
              </a:rPr>
              <a:t>Navy Cash Daily Transaction Detail Report </a:t>
            </a:r>
            <a:r>
              <a:rPr kumimoji="1" lang="en-US" sz="1000" b="0" dirty="0" smtClean="0">
                <a:solidFill>
                  <a:schemeClr val="bg2"/>
                </a:solidFill>
                <a:latin typeface="Courier New" pitchFamily="49" charset="0"/>
                <a:ea typeface="MS Mincho" pitchFamily="49" charset="-128"/>
              </a:rPr>
              <a:t>– MORALE WELFARE RECREATION FUND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Location: USS TITAN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Date: 12/15/2002 04:53:25 To 12/16/2002 07:09:45 Batch Id: R22202_971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Last Name       First Name     SSN      Account #       Date and Time       Value</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   -------  -----------    ----------------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BOARDWAY        BOARDWALK     7095    9999999961244  12/15/2002 15:04:53    $30.53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GRUBB           SCRUBB        3055    9999999938747  12/15/2002 20:33:23    $29.13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LINDEE          LANDEE        6054    9999999140790  12/15/2002 20:26:22    $34.73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MANTO           TIGER         5839    9999999995721  12/15/2002 20:57:35    $30.53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PAGANO          MAGANO        1043    9999999163396  12/15/2002 14:46:22    $34.73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RIVERA          RICKY         8209    9999999135550  12/15/2002 20:43:39    $33.28</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SLAYDON         SLAYER        3901    9999999959867  12/16/2002 02:11:43    $29.13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SLEDGE          HAMMER        5038    9999999954488  12/15/2002 20:23:21    $29.13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SNIPES          WESLEY        2957    9999999185274  12/15/2002 20:20:25    $31.93</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 *************                                 ----------</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Total Transactions                                                         $283.12</a:t>
            </a:r>
            <a:endParaRPr kumimoji="1" lang="en-US" sz="1000" b="0" dirty="0">
              <a:solidFill>
                <a:schemeClr val="bg2"/>
              </a:solidFill>
              <a:latin typeface="Courier New" pitchFamily="49" charset="0"/>
              <a:cs typeface="Times New Roman" pitchFamily="18" charset="0"/>
            </a:endParaRPr>
          </a:p>
          <a:p>
            <a:pPr algn="l" eaLnBrk="0" hangingPunct="0"/>
            <a:r>
              <a:rPr kumimoji="1" lang="en-US" sz="1000" b="0" dirty="0">
                <a:solidFill>
                  <a:schemeClr val="bg2"/>
                </a:solidFill>
                <a:latin typeface="Courier New" pitchFamily="49" charset="0"/>
                <a:ea typeface="MS Mincho" pitchFamily="49" charset="-128"/>
              </a:rPr>
              <a:t>                        </a:t>
            </a:r>
          </a:p>
          <a:p>
            <a:pPr algn="l" eaLnBrk="0" hangingPunct="0"/>
            <a:r>
              <a:rPr kumimoji="1" lang="en-US" sz="1000" b="0" dirty="0">
                <a:solidFill>
                  <a:schemeClr val="bg2"/>
                </a:solidFill>
                <a:latin typeface="Courier New" pitchFamily="49" charset="0"/>
                <a:ea typeface="MS Mincho" pitchFamily="49" charset="-128"/>
              </a:rPr>
              <a:t>                              *** End of the Report ***                                         </a:t>
            </a:r>
            <a:endParaRPr kumimoji="1" lang="en-US" sz="1000" b="0" dirty="0">
              <a:solidFill>
                <a:schemeClr val="bg2"/>
              </a:solidFill>
            </a:endParaRPr>
          </a:p>
        </p:txBody>
      </p:sp>
      <p:sp>
        <p:nvSpPr>
          <p:cNvPr id="251911" name="Rectangle 7"/>
          <p:cNvSpPr>
            <a:spLocks noChangeArrowheads="1"/>
          </p:cNvSpPr>
          <p:nvPr/>
        </p:nvSpPr>
        <p:spPr bwMode="auto">
          <a:xfrm>
            <a:off x="396875" y="1295400"/>
            <a:ext cx="8747125" cy="1800225"/>
          </a:xfrm>
          <a:prstGeom prst="rect">
            <a:avLst/>
          </a:prstGeom>
          <a:noFill/>
          <a:ln w="12700" cap="sq">
            <a:noFill/>
            <a:miter lim="800000"/>
            <a:headEnd/>
            <a:tailEnd/>
          </a:ln>
          <a:effectLst/>
        </p:spPr>
        <p:txBody>
          <a:bodyPr lIns="92075" tIns="46038" rIns="92075" bIns="46038">
            <a:spAutoFit/>
          </a:bodyPr>
          <a:lstStyle/>
          <a:p>
            <a:pPr algn="l">
              <a:spcBef>
                <a:spcPct val="50000"/>
              </a:spcBef>
              <a:defRPr/>
            </a:pPr>
            <a:r>
              <a:rPr lang="en-US" b="0">
                <a:effectLst>
                  <a:outerShdw blurRad="38100" dist="38100" dir="2700000" algn="tl">
                    <a:srgbClr val="000000"/>
                  </a:outerShdw>
                </a:effectLst>
              </a:rPr>
              <a:t>The following is an example of a Shore report for a particular merchant for troubleshooting ONLY, this report contains private information and should not be submitted with any official documents.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a:xfrm>
            <a:off x="685800" y="2514600"/>
            <a:ext cx="7772400" cy="1219200"/>
          </a:xfrm>
        </p:spPr>
        <p:txBody>
          <a:bodyPr/>
          <a:lstStyle/>
          <a:p>
            <a:pPr algn="ctr" eaLnBrk="1" hangingPunct="1">
              <a:defRPr/>
            </a:pPr>
            <a:r>
              <a:rPr lang="en-US" dirty="0" smtClean="0"/>
              <a:t>Merchant Settlement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5" name="Rectangle 3"/>
          <p:cNvSpPr>
            <a:spLocks noGrp="1" noChangeArrowheads="1"/>
          </p:cNvSpPr>
          <p:nvPr>
            <p:ph idx="1"/>
          </p:nvPr>
        </p:nvSpPr>
        <p:spPr>
          <a:xfrm>
            <a:off x="685800" y="1752600"/>
            <a:ext cx="7772400" cy="3276600"/>
          </a:xfrm>
        </p:spPr>
        <p:txBody>
          <a:bodyPr>
            <a:normAutofit fontScale="92500" lnSpcReduction="10000"/>
          </a:bodyPr>
          <a:lstStyle/>
          <a:p>
            <a:pPr eaLnBrk="1" hangingPunct="1">
              <a:lnSpc>
                <a:spcPct val="90000"/>
              </a:lnSpc>
              <a:defRPr/>
            </a:pPr>
            <a:r>
              <a:rPr lang="en-US" sz="2800" dirty="0" smtClean="0"/>
              <a:t>It is very important for the Merchants to understand that funds collected using Navy Cash are NOT immediately available for expenditure from commercial bank accounts.</a:t>
            </a:r>
          </a:p>
          <a:p>
            <a:pPr eaLnBrk="1" hangingPunct="1">
              <a:lnSpc>
                <a:spcPct val="90000"/>
              </a:lnSpc>
              <a:defRPr/>
            </a:pPr>
            <a:endParaRPr lang="en-US" sz="2800" dirty="0" smtClean="0"/>
          </a:p>
          <a:p>
            <a:pPr>
              <a:defRPr/>
            </a:pPr>
            <a:r>
              <a:rPr lang="en-US" sz="3200" dirty="0"/>
              <a:t>Options for Merchant settlements:</a:t>
            </a:r>
          </a:p>
          <a:p>
            <a:pPr>
              <a:buNone/>
              <a:defRPr/>
            </a:pPr>
            <a:r>
              <a:rPr lang="en-US" sz="2800" dirty="0"/>
              <a:t>   - To strip or bank account (strip is default).</a:t>
            </a:r>
          </a:p>
          <a:p>
            <a:pPr>
              <a:buNone/>
              <a:defRPr/>
            </a:pPr>
            <a:r>
              <a:rPr lang="en-US" sz="2800" dirty="0"/>
              <a:t>    </a:t>
            </a:r>
          </a:p>
          <a:p>
            <a:pPr eaLnBrk="1" hangingPunct="1">
              <a:lnSpc>
                <a:spcPct val="90000"/>
              </a:lnSpc>
              <a:defRPr/>
            </a:pPr>
            <a:endParaRPr lang="en-US" sz="2800" dirty="0" smtClean="0"/>
          </a:p>
          <a:p>
            <a:pPr eaLnBrk="1" hangingPunct="1">
              <a:lnSpc>
                <a:spcPct val="90000"/>
              </a:lnSpc>
              <a:buFont typeface="Wingdings" pitchFamily="2" charset="2"/>
              <a:buNone/>
              <a:defRPr/>
            </a:pPr>
            <a:endParaRPr lang="en-US" sz="2800" dirty="0" smtClean="0"/>
          </a:p>
        </p:txBody>
      </p:sp>
      <p:sp>
        <p:nvSpPr>
          <p:cNvPr id="161794" name="Rectangle 2"/>
          <p:cNvSpPr>
            <a:spLocks noGrp="1" noChangeArrowheads="1"/>
          </p:cNvSpPr>
          <p:nvPr>
            <p:ph type="title"/>
          </p:nvPr>
        </p:nvSpPr>
        <p:spPr>
          <a:xfrm>
            <a:off x="685800" y="228600"/>
            <a:ext cx="7772400" cy="990600"/>
          </a:xfrm>
        </p:spPr>
        <p:txBody>
          <a:bodyPr/>
          <a:lstStyle/>
          <a:p>
            <a:pPr eaLnBrk="1" hangingPunct="1">
              <a:defRPr/>
            </a:pPr>
            <a:r>
              <a:rPr lang="en-US" smtClean="0"/>
              <a:t>Deposits to Commercial Banks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5" name="Rectangle 3"/>
          <p:cNvSpPr>
            <a:spLocks noGrp="1" noChangeArrowheads="1"/>
          </p:cNvSpPr>
          <p:nvPr>
            <p:ph idx="1"/>
          </p:nvPr>
        </p:nvSpPr>
        <p:spPr>
          <a:xfrm>
            <a:off x="685800" y="1752600"/>
            <a:ext cx="7772400" cy="3276600"/>
          </a:xfrm>
        </p:spPr>
        <p:txBody>
          <a:bodyPr>
            <a:normAutofit fontScale="62500" lnSpcReduction="20000"/>
          </a:bodyPr>
          <a:lstStyle/>
          <a:p>
            <a:endParaRPr lang="en-US" sz="2800" dirty="0"/>
          </a:p>
          <a:p>
            <a:r>
              <a:rPr lang="en-US" sz="2800" dirty="0"/>
              <a:t> The Navy Cash Cardholder Web Site </a:t>
            </a:r>
            <a:r>
              <a:rPr lang="en-US" sz="2800" i="1" dirty="0"/>
              <a:t>(www.navycash.com) </a:t>
            </a:r>
            <a:r>
              <a:rPr lang="en-US" sz="2800" dirty="0"/>
              <a:t>was developed to help Navy Cash cardholders and merchants manage their Navy Cash accounts. The web site has recently been updated. To log in to the web site, cardholders will need a username and password. The first time cardholders access the updated web site, they use their 16-digit MasterCard® card number and PIN. They are then asked to set up a username and password and set up answers to two security questions. These security questions provide a second layer of authentication, and cardholders must answer these questions each time they log in to the web site from a new computer. </a:t>
            </a:r>
            <a:r>
              <a:rPr lang="en-US" sz="2800" dirty="0" smtClean="0"/>
              <a:t>It is very important for the Merchants to understand that funds collected using Navy Cash are NOT immediately available for expenditure from commercial bank accounts.</a:t>
            </a:r>
          </a:p>
          <a:p>
            <a:pPr eaLnBrk="1" hangingPunct="1">
              <a:lnSpc>
                <a:spcPct val="90000"/>
              </a:lnSpc>
              <a:defRPr/>
            </a:pPr>
            <a:endParaRPr lang="en-US" sz="2800" dirty="0" smtClean="0"/>
          </a:p>
          <a:p>
            <a:pPr eaLnBrk="1" hangingPunct="1">
              <a:lnSpc>
                <a:spcPct val="90000"/>
              </a:lnSpc>
              <a:defRPr/>
            </a:pPr>
            <a:endParaRPr lang="en-US" sz="2800" dirty="0" smtClean="0"/>
          </a:p>
          <a:p>
            <a:pPr eaLnBrk="1" hangingPunct="1">
              <a:lnSpc>
                <a:spcPct val="90000"/>
              </a:lnSpc>
              <a:buFont typeface="Wingdings" pitchFamily="2" charset="2"/>
              <a:buNone/>
              <a:defRPr/>
            </a:pPr>
            <a:endParaRPr lang="en-US" sz="2800" dirty="0" smtClean="0"/>
          </a:p>
        </p:txBody>
      </p:sp>
      <p:sp>
        <p:nvSpPr>
          <p:cNvPr id="161794" name="Rectangle 2"/>
          <p:cNvSpPr>
            <a:spLocks noGrp="1" noChangeArrowheads="1"/>
          </p:cNvSpPr>
          <p:nvPr>
            <p:ph type="title"/>
          </p:nvPr>
        </p:nvSpPr>
        <p:spPr>
          <a:xfrm>
            <a:off x="685800" y="228600"/>
            <a:ext cx="7772400" cy="990600"/>
          </a:xfrm>
        </p:spPr>
        <p:txBody>
          <a:bodyPr>
            <a:normAutofit fontScale="90000"/>
          </a:bodyPr>
          <a:lstStyle/>
          <a:p>
            <a:r>
              <a:rPr lang="en-US" dirty="0"/>
              <a:t/>
            </a:r>
            <a:br>
              <a:rPr lang="en-US" dirty="0"/>
            </a:br>
            <a:r>
              <a:rPr lang="en-US" dirty="0"/>
              <a:t> </a:t>
            </a: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Navy Cash Cardholder Website </a:t>
            </a:r>
          </a:p>
        </p:txBody>
      </p:sp>
    </p:spTree>
    <p:extLst>
      <p:ext uri="{BB962C8B-B14F-4D97-AF65-F5344CB8AC3E}">
        <p14:creationId xmlns:p14="http://schemas.microsoft.com/office/powerpoint/2010/main" val="193191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101" name="Rectangle 5"/>
          <p:cNvSpPr>
            <a:spLocks noGrp="1" noChangeArrowheads="1"/>
          </p:cNvSpPr>
          <p:nvPr>
            <p:ph type="ctrTitle"/>
          </p:nvPr>
        </p:nvSpPr>
        <p:spPr>
          <a:xfrm>
            <a:off x="762000" y="2514600"/>
            <a:ext cx="7772400" cy="1143000"/>
          </a:xfrm>
        </p:spPr>
        <p:txBody>
          <a:bodyPr/>
          <a:lstStyle/>
          <a:p>
            <a:pPr eaLnBrk="1" hangingPunct="1">
              <a:defRPr/>
            </a:pPr>
            <a:r>
              <a:rPr lang="en-US" dirty="0" smtClean="0"/>
              <a:t>Navy Cash Devices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Rectangle 2"/>
          <p:cNvSpPr>
            <a:spLocks noGrp="1" noChangeArrowheads="1"/>
          </p:cNvSpPr>
          <p:nvPr>
            <p:ph type="title"/>
          </p:nvPr>
        </p:nvSpPr>
        <p:spPr>
          <a:xfrm>
            <a:off x="381000" y="152400"/>
            <a:ext cx="8458200" cy="990600"/>
          </a:xfrm>
        </p:spPr>
        <p:txBody>
          <a:bodyPr>
            <a:normAutofit/>
          </a:bodyPr>
          <a:lstStyle/>
          <a:p>
            <a:pPr eaLnBrk="1" hangingPunct="1">
              <a:defRPr/>
            </a:pPr>
            <a:r>
              <a:rPr lang="en-US" dirty="0" smtClean="0"/>
              <a:t>Ingenico (POS) Device (1471 System)</a:t>
            </a:r>
          </a:p>
        </p:txBody>
      </p:sp>
      <p:sp>
        <p:nvSpPr>
          <p:cNvPr id="468995" name="Rectangle 3"/>
          <p:cNvSpPr>
            <a:spLocks noGrp="1" noChangeArrowheads="1"/>
          </p:cNvSpPr>
          <p:nvPr>
            <p:ph type="body" sz="half" idx="1"/>
          </p:nvPr>
        </p:nvSpPr>
        <p:spPr>
          <a:xfrm>
            <a:off x="609600" y="1600200"/>
            <a:ext cx="5257800" cy="4572000"/>
          </a:xfrm>
        </p:spPr>
        <p:txBody>
          <a:bodyPr/>
          <a:lstStyle/>
          <a:p>
            <a:pPr eaLnBrk="1" hangingPunct="1">
              <a:defRPr/>
            </a:pPr>
            <a:r>
              <a:rPr lang="en-US" sz="2400" dirty="0" smtClean="0"/>
              <a:t>Perform sales and refund transactions on this unit at or in merchant locations, Disbursing, and with foreign vendors.</a:t>
            </a:r>
          </a:p>
          <a:p>
            <a:pPr eaLnBrk="1" hangingPunct="1">
              <a:defRPr/>
            </a:pPr>
            <a:r>
              <a:rPr lang="en-US" sz="2400" dirty="0" smtClean="0"/>
              <a:t>May be used in online or offline mode.</a:t>
            </a:r>
          </a:p>
          <a:p>
            <a:pPr eaLnBrk="1" hangingPunct="1">
              <a:defRPr/>
            </a:pPr>
            <a:r>
              <a:rPr lang="en-US" sz="2400" dirty="0" smtClean="0"/>
              <a:t>Functions in proxy mode (attached to computer) or normal mode (stand-alone).</a:t>
            </a:r>
          </a:p>
          <a:p>
            <a:pPr eaLnBrk="1" hangingPunct="1">
              <a:defRPr/>
            </a:pPr>
            <a:r>
              <a:rPr lang="en-US" sz="2400" dirty="0" smtClean="0"/>
              <a:t>Contains SD Card for redundancy.</a:t>
            </a:r>
          </a:p>
        </p:txBody>
      </p:sp>
      <p:pic>
        <p:nvPicPr>
          <p:cNvPr id="27652" name="Picture 4" descr="IPA 280 Trio.jpg"/>
          <p:cNvPicPr>
            <a:picLocks noChangeAspect="1"/>
          </p:cNvPicPr>
          <p:nvPr/>
        </p:nvPicPr>
        <p:blipFill>
          <a:blip r:embed="rId3" cstate="print"/>
          <a:srcRect/>
          <a:stretch>
            <a:fillRect/>
          </a:stretch>
        </p:blipFill>
        <p:spPr bwMode="auto">
          <a:xfrm>
            <a:off x="5715000" y="2057400"/>
            <a:ext cx="3230563" cy="26384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5" name="Rectangle 3"/>
          <p:cNvSpPr>
            <a:spLocks noGrp="1" noChangeArrowheads="1"/>
          </p:cNvSpPr>
          <p:nvPr>
            <p:ph idx="1"/>
          </p:nvPr>
        </p:nvSpPr>
        <p:spPr>
          <a:xfrm>
            <a:off x="533400" y="1600200"/>
            <a:ext cx="5638800" cy="4648200"/>
          </a:xfrm>
        </p:spPr>
        <p:txBody>
          <a:bodyPr/>
          <a:lstStyle/>
          <a:p>
            <a:pPr eaLnBrk="1" hangingPunct="1">
              <a:defRPr/>
            </a:pPr>
            <a:r>
              <a:rPr lang="en-US" sz="2800" dirty="0" smtClean="0"/>
              <a:t>2Alphanumeric keyboards and 2 LED screens.</a:t>
            </a:r>
          </a:p>
          <a:p>
            <a:pPr eaLnBrk="1" hangingPunct="1">
              <a:defRPr/>
            </a:pPr>
            <a:r>
              <a:rPr lang="en-US" sz="2800" dirty="0" smtClean="0"/>
              <a:t>Two slots for cards (only the side slot is used).</a:t>
            </a:r>
          </a:p>
          <a:p>
            <a:pPr eaLnBrk="1" hangingPunct="1">
              <a:defRPr/>
            </a:pPr>
            <a:r>
              <a:rPr lang="en-US" sz="2800" dirty="0" smtClean="0"/>
              <a:t>Card must be inserted with back of device (silver side) facing you.</a:t>
            </a:r>
          </a:p>
          <a:p>
            <a:pPr eaLnBrk="1" hangingPunct="1">
              <a:defRPr/>
            </a:pPr>
            <a:r>
              <a:rPr lang="en-US" sz="2800" dirty="0" smtClean="0"/>
              <a:t>Keyboard on silver side of device is used by customer to enter PIN when making a transaction.</a:t>
            </a:r>
          </a:p>
          <a:p>
            <a:pPr eaLnBrk="1" hangingPunct="1">
              <a:defRPr/>
            </a:pPr>
            <a:endParaRPr lang="en-US" sz="2800" dirty="0" smtClean="0"/>
          </a:p>
        </p:txBody>
      </p:sp>
      <p:sp>
        <p:nvSpPr>
          <p:cNvPr id="515074" name="Rectangle 2"/>
          <p:cNvSpPr>
            <a:spLocks noGrp="1" noChangeArrowheads="1"/>
          </p:cNvSpPr>
          <p:nvPr>
            <p:ph type="title"/>
          </p:nvPr>
        </p:nvSpPr>
        <p:spPr>
          <a:xfrm>
            <a:off x="685800" y="88900"/>
            <a:ext cx="8153400" cy="1219200"/>
          </a:xfrm>
        </p:spPr>
        <p:txBody>
          <a:bodyPr/>
          <a:lstStyle/>
          <a:p>
            <a:pPr eaLnBrk="1" hangingPunct="1">
              <a:lnSpc>
                <a:spcPct val="75000"/>
              </a:lnSpc>
              <a:defRPr/>
            </a:pPr>
            <a:r>
              <a:rPr lang="en-US" dirty="0" smtClean="0"/>
              <a:t>Ingenico (POS) Device (1471 System)</a:t>
            </a:r>
          </a:p>
        </p:txBody>
      </p:sp>
      <p:pic>
        <p:nvPicPr>
          <p:cNvPr id="28676" name="Picture 5" descr="IPA 280 Duo.jpg"/>
          <p:cNvPicPr>
            <a:picLocks noChangeAspect="1"/>
          </p:cNvPicPr>
          <p:nvPr/>
        </p:nvPicPr>
        <p:blipFill>
          <a:blip r:embed="rId3" cstate="print"/>
          <a:srcRect/>
          <a:stretch>
            <a:fillRect/>
          </a:stretch>
        </p:blipFill>
        <p:spPr bwMode="auto">
          <a:xfrm>
            <a:off x="6172200" y="2057400"/>
            <a:ext cx="2857500" cy="280035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Rectangle 2"/>
          <p:cNvSpPr>
            <a:spLocks noGrp="1" noChangeArrowheads="1"/>
          </p:cNvSpPr>
          <p:nvPr>
            <p:ph type="title"/>
          </p:nvPr>
        </p:nvSpPr>
        <p:spPr>
          <a:xfrm>
            <a:off x="381000" y="152400"/>
            <a:ext cx="8458200" cy="990600"/>
          </a:xfrm>
        </p:spPr>
        <p:txBody>
          <a:bodyPr>
            <a:normAutofit fontScale="90000"/>
          </a:bodyPr>
          <a:lstStyle/>
          <a:p>
            <a:pPr eaLnBrk="1" hangingPunct="1">
              <a:defRPr/>
            </a:pPr>
            <a:r>
              <a:rPr lang="en-US" dirty="0" smtClean="0"/>
              <a:t>K22 Point of Sale (POS) Device (1463 System)</a:t>
            </a:r>
          </a:p>
        </p:txBody>
      </p:sp>
      <p:sp>
        <p:nvSpPr>
          <p:cNvPr id="468995" name="Rectangle 3"/>
          <p:cNvSpPr>
            <a:spLocks noGrp="1" noChangeArrowheads="1"/>
          </p:cNvSpPr>
          <p:nvPr>
            <p:ph type="body" sz="half" idx="1"/>
          </p:nvPr>
        </p:nvSpPr>
        <p:spPr>
          <a:xfrm>
            <a:off x="609600" y="1600200"/>
            <a:ext cx="5257800" cy="4572000"/>
          </a:xfrm>
        </p:spPr>
        <p:txBody>
          <a:bodyPr/>
          <a:lstStyle/>
          <a:p>
            <a:pPr eaLnBrk="1" hangingPunct="1">
              <a:defRPr/>
            </a:pPr>
            <a:r>
              <a:rPr lang="en-US" sz="2800" dirty="0" smtClean="0"/>
              <a:t>Perform sales and refund transactions on this unit at or in merchant locations</a:t>
            </a:r>
            <a:r>
              <a:rPr lang="en-US" sz="2800" smtClean="0"/>
              <a:t>, Disbursing, </a:t>
            </a:r>
            <a:r>
              <a:rPr lang="en-US" sz="2800" dirty="0" smtClean="0"/>
              <a:t>and with foreign vendors</a:t>
            </a:r>
          </a:p>
          <a:p>
            <a:pPr eaLnBrk="1" hangingPunct="1">
              <a:defRPr/>
            </a:pPr>
            <a:r>
              <a:rPr lang="en-US" sz="2800" dirty="0" smtClean="0"/>
              <a:t>May be used in online or offline mode</a:t>
            </a:r>
          </a:p>
          <a:p>
            <a:pPr eaLnBrk="1" hangingPunct="1">
              <a:defRPr/>
            </a:pPr>
            <a:r>
              <a:rPr lang="en-US" sz="2800" dirty="0" smtClean="0"/>
              <a:t>Functions in proxy mode (attached to computer) or normal mode (stand-alone)</a:t>
            </a:r>
          </a:p>
        </p:txBody>
      </p:sp>
      <p:pic>
        <p:nvPicPr>
          <p:cNvPr id="26628" name="Picture 5" descr="K22 Production"/>
          <p:cNvPicPr>
            <a:picLocks noChangeAspect="1" noChangeArrowheads="1"/>
          </p:cNvPicPr>
          <p:nvPr/>
        </p:nvPicPr>
        <p:blipFill>
          <a:blip r:embed="rId3" cstate="print"/>
          <a:srcRect l="7811" t="11111" r="6146" b="11111"/>
          <a:stretch>
            <a:fillRect/>
          </a:stretch>
        </p:blipFill>
        <p:spPr bwMode="auto">
          <a:xfrm>
            <a:off x="5943600" y="2057400"/>
            <a:ext cx="2590800" cy="25908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5" name="Rectangle 3"/>
          <p:cNvSpPr>
            <a:spLocks noGrp="1" noChangeArrowheads="1"/>
          </p:cNvSpPr>
          <p:nvPr>
            <p:ph idx="1"/>
          </p:nvPr>
        </p:nvSpPr>
        <p:spPr>
          <a:xfrm>
            <a:off x="533400" y="1600200"/>
            <a:ext cx="5638800" cy="4648200"/>
          </a:xfrm>
        </p:spPr>
        <p:txBody>
          <a:bodyPr/>
          <a:lstStyle/>
          <a:p>
            <a:pPr eaLnBrk="1" hangingPunct="1">
              <a:defRPr/>
            </a:pPr>
            <a:r>
              <a:rPr lang="en-US" sz="2800" smtClean="0"/>
              <a:t>Alphanumeric keyboard and LED screen</a:t>
            </a:r>
          </a:p>
          <a:p>
            <a:pPr eaLnBrk="1" hangingPunct="1">
              <a:defRPr/>
            </a:pPr>
            <a:r>
              <a:rPr lang="en-US" sz="2800" smtClean="0"/>
              <a:t>Two slots for cards (only the top slot is used)</a:t>
            </a:r>
          </a:p>
          <a:p>
            <a:pPr eaLnBrk="1" hangingPunct="1">
              <a:defRPr/>
            </a:pPr>
            <a:endParaRPr lang="en-US" sz="2800" smtClean="0"/>
          </a:p>
        </p:txBody>
      </p:sp>
      <p:sp>
        <p:nvSpPr>
          <p:cNvPr id="515074" name="Rectangle 2"/>
          <p:cNvSpPr>
            <a:spLocks noGrp="1" noChangeArrowheads="1"/>
          </p:cNvSpPr>
          <p:nvPr>
            <p:ph type="title"/>
          </p:nvPr>
        </p:nvSpPr>
        <p:spPr>
          <a:xfrm>
            <a:off x="685800" y="88900"/>
            <a:ext cx="8153400" cy="1219200"/>
          </a:xfrm>
        </p:spPr>
        <p:txBody>
          <a:bodyPr/>
          <a:lstStyle/>
          <a:p>
            <a:pPr eaLnBrk="1" hangingPunct="1">
              <a:lnSpc>
                <a:spcPct val="75000"/>
              </a:lnSpc>
              <a:defRPr/>
            </a:pPr>
            <a:r>
              <a:rPr lang="en-US" dirty="0" smtClean="0"/>
              <a:t>K22 Point of Sale Device (1463 System)</a:t>
            </a:r>
          </a:p>
        </p:txBody>
      </p:sp>
      <p:pic>
        <p:nvPicPr>
          <p:cNvPr id="27652" name="Picture 4" descr="K22 Production"/>
          <p:cNvPicPr>
            <a:picLocks noChangeAspect="1" noChangeArrowheads="1"/>
          </p:cNvPicPr>
          <p:nvPr/>
        </p:nvPicPr>
        <p:blipFill>
          <a:blip r:embed="rId3" cstate="print"/>
          <a:srcRect l="7811" t="11111" r="6146" b="11111"/>
          <a:stretch>
            <a:fillRect/>
          </a:stretch>
        </p:blipFill>
        <p:spPr bwMode="auto">
          <a:xfrm>
            <a:off x="6400800" y="1371600"/>
            <a:ext cx="2286000" cy="22860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a:xfrm>
            <a:off x="685800" y="101600"/>
            <a:ext cx="7772400" cy="1219200"/>
          </a:xfrm>
        </p:spPr>
        <p:txBody>
          <a:bodyPr/>
          <a:lstStyle/>
          <a:p>
            <a:pPr algn="ctr" eaLnBrk="1" hangingPunct="1">
              <a:defRPr/>
            </a:pPr>
            <a:r>
              <a:rPr lang="en-US" dirty="0" smtClean="0"/>
              <a:t>NCR Cashless ATM</a:t>
            </a:r>
          </a:p>
        </p:txBody>
      </p:sp>
      <p:sp>
        <p:nvSpPr>
          <p:cNvPr id="482307" name="Rectangle 3"/>
          <p:cNvSpPr>
            <a:spLocks noGrp="1" noChangeArrowheads="1"/>
          </p:cNvSpPr>
          <p:nvPr>
            <p:ph type="body" sz="half" idx="1"/>
          </p:nvPr>
        </p:nvSpPr>
        <p:spPr>
          <a:xfrm>
            <a:off x="533400" y="1752600"/>
            <a:ext cx="4114800" cy="3768725"/>
          </a:xfrm>
        </p:spPr>
        <p:txBody>
          <a:bodyPr/>
          <a:lstStyle/>
          <a:p>
            <a:pPr eaLnBrk="1" hangingPunct="1">
              <a:lnSpc>
                <a:spcPct val="90000"/>
              </a:lnSpc>
              <a:defRPr/>
            </a:pPr>
            <a:r>
              <a:rPr lang="en-US" sz="2400" dirty="0" smtClean="0"/>
              <a:t>Transfers money to and from chip, strip and home bank.</a:t>
            </a:r>
          </a:p>
          <a:p>
            <a:pPr eaLnBrk="1" hangingPunct="1">
              <a:lnSpc>
                <a:spcPct val="90000"/>
              </a:lnSpc>
              <a:defRPr/>
            </a:pPr>
            <a:r>
              <a:rPr lang="en-US" sz="2800" dirty="0" smtClean="0"/>
              <a:t>Must be online with connection to server in order to function.</a:t>
            </a:r>
          </a:p>
          <a:p>
            <a:pPr eaLnBrk="1" hangingPunct="1">
              <a:lnSpc>
                <a:spcPct val="90000"/>
              </a:lnSpc>
              <a:defRPr/>
            </a:pPr>
            <a:r>
              <a:rPr lang="en-US" sz="2800" dirty="0" smtClean="0"/>
              <a:t>Transactions are immediately logged with server.</a:t>
            </a:r>
          </a:p>
        </p:txBody>
      </p:sp>
      <p:pic>
        <p:nvPicPr>
          <p:cNvPr id="29700" name="ClipArt Placeholder 5" descr="ATM Screen Only.JPG"/>
          <p:cNvPicPr>
            <a:picLocks noGrp="1" noChangeAspect="1"/>
          </p:cNvPicPr>
          <p:nvPr>
            <p:ph type="clipArt" sz="half" idx="2"/>
          </p:nvPr>
        </p:nvPicPr>
        <p:blipFill>
          <a:blip r:embed="rId3" cstate="print"/>
          <a:srcRect/>
          <a:stretch>
            <a:fillRect/>
          </a:stretch>
        </p:blipFill>
        <p:spPr>
          <a:xfrm>
            <a:off x="4724400" y="1981200"/>
            <a:ext cx="4203700" cy="2808288"/>
          </a:xfrm>
        </p:spPr>
      </p:pic>
      <p:pic>
        <p:nvPicPr>
          <p:cNvPr id="29701" name="Picture 5" descr="C:\Documents and Settings\jfuller\Desktop\Update 147\147 photos\DSCN1779.JPG"/>
          <p:cNvPicPr>
            <a:picLocks noChangeAspect="1" noChangeArrowheads="1"/>
          </p:cNvPicPr>
          <p:nvPr/>
        </p:nvPicPr>
        <p:blipFill>
          <a:blip r:embed="rId4" cstate="print"/>
          <a:srcRect/>
          <a:stretch>
            <a:fillRect/>
          </a:stretch>
        </p:blipFill>
        <p:spPr bwMode="auto">
          <a:xfrm>
            <a:off x="4724400" y="1752600"/>
            <a:ext cx="4343400" cy="4168775"/>
          </a:xfrm>
          <a:prstGeom prst="rect">
            <a:avLst/>
          </a:prstGeom>
          <a:noFill/>
          <a:ln w="12700" cap="sq">
            <a:noFill/>
            <a:miter lim="800000"/>
            <a:headEnd type="none" w="sm" len="sm"/>
            <a:tailEnd type="none" w="sm" len="sm"/>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Rectangle 3"/>
          <p:cNvSpPr>
            <a:spLocks noGrp="1" noChangeArrowheads="1"/>
          </p:cNvSpPr>
          <p:nvPr>
            <p:ph idx="1"/>
          </p:nvPr>
        </p:nvSpPr>
        <p:spPr/>
        <p:txBody>
          <a:bodyPr>
            <a:normAutofit lnSpcReduction="10000"/>
          </a:bodyPr>
          <a:lstStyle/>
          <a:p>
            <a:endParaRPr lang="en-US" sz="2800" dirty="0"/>
          </a:p>
          <a:p>
            <a:r>
              <a:rPr lang="en-US" sz="2800" dirty="0"/>
              <a:t>Navy Cash merchant cards must only be issued to accountable officials who are authorized to use Navy Cash in an official capacity. Navy Cash accountable official cards are not for personal use </a:t>
            </a:r>
          </a:p>
          <a:p>
            <a:endParaRPr lang="en-US" dirty="0"/>
          </a:p>
          <a:p>
            <a:r>
              <a:rPr lang="en-US" dirty="0"/>
              <a:t>As accountable officials, Navy Cash merchants must complete and sign an FMS Form 2888 (09-13), Accountable Official Application Form for U.S. Department of the Treasury Stored Value Card (SVC), prior to being issued a Navy Cash merchant card. </a:t>
            </a:r>
          </a:p>
          <a:p>
            <a:pPr eaLnBrk="1" hangingPunct="1">
              <a:buFont typeface="Wingdings" pitchFamily="2" charset="2"/>
              <a:buNone/>
              <a:defRPr/>
            </a:pPr>
            <a:endParaRPr lang="en-US" dirty="0" smtClean="0"/>
          </a:p>
        </p:txBody>
      </p:sp>
      <p:sp>
        <p:nvSpPr>
          <p:cNvPr id="285700" name="Rectangle 4"/>
          <p:cNvSpPr>
            <a:spLocks noGrp="1" noChangeArrowheads="1"/>
          </p:cNvSpPr>
          <p:nvPr>
            <p:ph type="title"/>
          </p:nvPr>
        </p:nvSpPr>
        <p:spPr/>
        <p:txBody>
          <a:bodyPr>
            <a:normAutofit/>
          </a:bodyPr>
          <a:lstStyle/>
          <a:p>
            <a:pPr algn="ctr" eaLnBrk="1" hangingPunct="1">
              <a:defRPr/>
            </a:pPr>
            <a:r>
              <a:rPr lang="en-US" dirty="0" smtClean="0"/>
              <a:t>Navy Cash Accountable Official</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89</TotalTime>
  <Words>1670</Words>
  <Application>Microsoft Office PowerPoint</Application>
  <PresentationFormat>On-screen Show (4:3)</PresentationFormat>
  <Paragraphs>179</Paragraphs>
  <Slides>27</Slides>
  <Notes>25</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Paper</vt:lpstr>
      <vt:lpstr>MWR Navy Cash </vt:lpstr>
      <vt:lpstr>What is Navy Cash</vt:lpstr>
      <vt:lpstr>Navy Cash Devices</vt:lpstr>
      <vt:lpstr>Ingenico (POS) Device (1471 System)</vt:lpstr>
      <vt:lpstr>Ingenico (POS) Device (1471 System)</vt:lpstr>
      <vt:lpstr>K22 Point of Sale (POS) Device (1463 System)</vt:lpstr>
      <vt:lpstr>K22 Point of Sale Device (1463 System)</vt:lpstr>
      <vt:lpstr>NCR Cashless ATM</vt:lpstr>
      <vt:lpstr>Navy Cash Accountable Official</vt:lpstr>
      <vt:lpstr>Navy Cash Accountable Official (Cont)</vt:lpstr>
      <vt:lpstr>MWR Merchant Card </vt:lpstr>
      <vt:lpstr>MWR</vt:lpstr>
      <vt:lpstr>MWR</vt:lpstr>
      <vt:lpstr>MWR</vt:lpstr>
      <vt:lpstr>Refunds</vt:lpstr>
      <vt:lpstr>Performing Refunds</vt:lpstr>
      <vt:lpstr>Performing Refunds</vt:lpstr>
      <vt:lpstr>End of Day</vt:lpstr>
      <vt:lpstr>End of Day Procedures</vt:lpstr>
      <vt:lpstr>EOD Procedures</vt:lpstr>
      <vt:lpstr>Reports</vt:lpstr>
      <vt:lpstr>Merchant Sales Summary Report</vt:lpstr>
      <vt:lpstr>Shore Report</vt:lpstr>
      <vt:lpstr>Shore Report</vt:lpstr>
      <vt:lpstr>Merchant Settlement</vt:lpstr>
      <vt:lpstr>Deposits to Commercial Banks</vt:lpstr>
      <vt:lpstr>                  Navy Cash Cardholder Website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MWR Navy Cash</dc:title>
  <dc:creator>jfuller</dc:creator>
  <cp:lastModifiedBy>Smith, Julie K CIV CNIC MILL DET, N9</cp:lastModifiedBy>
  <cp:revision>17</cp:revision>
  <dcterms:created xsi:type="dcterms:W3CDTF">2015-09-09T13:21:31Z</dcterms:created>
  <dcterms:modified xsi:type="dcterms:W3CDTF">2016-08-02T21:23:35Z</dcterms:modified>
</cp:coreProperties>
</file>