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67"/>
  </p:notesMasterIdLst>
  <p:handoutMasterIdLst>
    <p:handoutMasterId r:id="rId68"/>
  </p:handoutMasterIdLst>
  <p:sldIdLst>
    <p:sldId id="281" r:id="rId3"/>
    <p:sldId id="305" r:id="rId4"/>
    <p:sldId id="283" r:id="rId5"/>
    <p:sldId id="285" r:id="rId6"/>
    <p:sldId id="286" r:id="rId7"/>
    <p:sldId id="287" r:id="rId8"/>
    <p:sldId id="351" r:id="rId9"/>
    <p:sldId id="288" r:id="rId10"/>
    <p:sldId id="349" r:id="rId11"/>
    <p:sldId id="290" r:id="rId12"/>
    <p:sldId id="291" r:id="rId13"/>
    <p:sldId id="328" r:id="rId14"/>
    <p:sldId id="330" r:id="rId15"/>
    <p:sldId id="329" r:id="rId16"/>
    <p:sldId id="336" r:id="rId17"/>
    <p:sldId id="332" r:id="rId18"/>
    <p:sldId id="333" r:id="rId19"/>
    <p:sldId id="326" r:id="rId20"/>
    <p:sldId id="334" r:id="rId21"/>
    <p:sldId id="335" r:id="rId22"/>
    <p:sldId id="343" r:id="rId23"/>
    <p:sldId id="347" r:id="rId24"/>
    <p:sldId id="348" r:id="rId25"/>
    <p:sldId id="337" r:id="rId26"/>
    <p:sldId id="340" r:id="rId27"/>
    <p:sldId id="342" r:id="rId28"/>
    <p:sldId id="338" r:id="rId29"/>
    <p:sldId id="325" r:id="rId30"/>
    <p:sldId id="292" r:id="rId31"/>
    <p:sldId id="293" r:id="rId32"/>
    <p:sldId id="327" r:id="rId33"/>
    <p:sldId id="294" r:id="rId34"/>
    <p:sldId id="295" r:id="rId35"/>
    <p:sldId id="296" r:id="rId36"/>
    <p:sldId id="350" r:id="rId37"/>
    <p:sldId id="300" r:id="rId38"/>
    <p:sldId id="301" r:id="rId39"/>
    <p:sldId id="322" r:id="rId40"/>
    <p:sldId id="323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4" r:id="rId55"/>
    <p:sldId id="297" r:id="rId56"/>
    <p:sldId id="298" r:id="rId57"/>
    <p:sldId id="299" r:id="rId58"/>
    <p:sldId id="302" r:id="rId59"/>
    <p:sldId id="345" r:id="rId60"/>
    <p:sldId id="303" r:id="rId61"/>
    <p:sldId id="304" r:id="rId62"/>
    <p:sldId id="259" r:id="rId63"/>
    <p:sldId id="306" r:id="rId64"/>
    <p:sldId id="346" r:id="rId65"/>
    <p:sldId id="280" r:id="rId6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8" autoAdjust="0"/>
    <p:restoredTop sz="94660"/>
  </p:normalViewPr>
  <p:slideViewPr>
    <p:cSldViewPr>
      <p:cViewPr varScale="1">
        <p:scale>
          <a:sx n="109" d="100"/>
          <a:sy n="109" d="100"/>
        </p:scale>
        <p:origin x="1592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36"/>
    </p:cViewPr>
  </p:sorterViewPr>
  <p:notesViewPr>
    <p:cSldViewPr showGuides="1">
      <p:cViewPr varScale="1">
        <p:scale>
          <a:sx n="76" d="100"/>
          <a:sy n="76" d="100"/>
        </p:scale>
        <p:origin x="-327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00763" y="853440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i="1" dirty="0" smtClean="0"/>
              <a:t>Afloat Recreation Program Management</a:t>
            </a:r>
          </a:p>
          <a:p>
            <a:r>
              <a:rPr lang="en-US" i="1" dirty="0" smtClean="0"/>
              <a:t>Facilitator Guide September 2016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2560" y="853440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en-US" i="1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2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735A14-1016-42D9-A8C3-3876EE951C2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BE5FBA-9072-4956-BFFB-8D602BD5A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8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39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69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67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26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3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55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0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8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29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85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6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47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03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39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99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04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91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8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53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6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73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099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81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954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04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51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8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9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7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44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8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8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396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72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331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53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716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9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1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2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5FBA-9072-4956-BFFB-8D602BD5A1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 rot="850510">
            <a:off x="-5317" y="2053660"/>
            <a:ext cx="9265988" cy="4696553"/>
          </a:xfrm>
          <a:custGeom>
            <a:avLst/>
            <a:gdLst/>
            <a:ahLst/>
            <a:cxnLst/>
            <a:rect l="l" t="t" r="r" b="b"/>
            <a:pathLst>
              <a:path w="9265988" h="4696553">
                <a:moveTo>
                  <a:pt x="8424786" y="0"/>
                </a:moveTo>
                <a:cubicBezTo>
                  <a:pt x="8418208" y="934213"/>
                  <a:pt x="8903176" y="1755605"/>
                  <a:pt x="9265988" y="2470615"/>
                </a:cubicBezTo>
                <a:lnTo>
                  <a:pt x="453109" y="4696553"/>
                </a:lnTo>
                <a:lnTo>
                  <a:pt x="0" y="2902615"/>
                </a:lnTo>
                <a:cubicBezTo>
                  <a:pt x="4778086" y="3603914"/>
                  <a:pt x="6901097" y="1877405"/>
                  <a:pt x="842478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 userDrawn="1"/>
        </p:nvSpPr>
        <p:spPr>
          <a:xfrm>
            <a:off x="-14514" y="2037861"/>
            <a:ext cx="9173028" cy="4850966"/>
          </a:xfrm>
          <a:custGeom>
            <a:avLst/>
            <a:gdLst>
              <a:gd name="connsiteX0" fmla="*/ 9158514 w 9158514"/>
              <a:gd name="connsiteY0" fmla="*/ 0 h 4850966"/>
              <a:gd name="connsiteX1" fmla="*/ 9158514 w 9158514"/>
              <a:gd name="connsiteY1" fmla="*/ 3617251 h 4850966"/>
              <a:gd name="connsiteX2" fmla="*/ 0 w 9158514"/>
              <a:gd name="connsiteY2" fmla="*/ 4850966 h 4850966"/>
              <a:gd name="connsiteX3" fmla="*/ 14514 w 9158514"/>
              <a:gd name="connsiteY3" fmla="*/ 2540557 h 4850966"/>
              <a:gd name="connsiteX4" fmla="*/ 9158514 w 9158514"/>
              <a:gd name="connsiteY4" fmla="*/ 0 h 4850966"/>
              <a:gd name="connsiteX0" fmla="*/ 9158514 w 9173028"/>
              <a:gd name="connsiteY0" fmla="*/ 0 h 4850966"/>
              <a:gd name="connsiteX1" fmla="*/ 9173028 w 9173028"/>
              <a:gd name="connsiteY1" fmla="*/ 4850965 h 4850966"/>
              <a:gd name="connsiteX2" fmla="*/ 0 w 9173028"/>
              <a:gd name="connsiteY2" fmla="*/ 4850966 h 4850966"/>
              <a:gd name="connsiteX3" fmla="*/ 14514 w 9173028"/>
              <a:gd name="connsiteY3" fmla="*/ 2540557 h 4850966"/>
              <a:gd name="connsiteX4" fmla="*/ 9158514 w 9173028"/>
              <a:gd name="connsiteY4" fmla="*/ 0 h 48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028" h="4850966">
                <a:moveTo>
                  <a:pt x="9158514" y="0"/>
                </a:moveTo>
                <a:lnTo>
                  <a:pt x="9173028" y="4850965"/>
                </a:lnTo>
                <a:lnTo>
                  <a:pt x="0" y="4850966"/>
                </a:lnTo>
                <a:cubicBezTo>
                  <a:pt x="0" y="4492068"/>
                  <a:pt x="14514" y="2899455"/>
                  <a:pt x="14514" y="2540557"/>
                </a:cubicBezTo>
                <a:cubicBezTo>
                  <a:pt x="5238015" y="3566979"/>
                  <a:pt x="7552752" y="1907476"/>
                  <a:pt x="915851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4000"/>
                  <a:lumOff val="36000"/>
                </a:schemeClr>
              </a:gs>
              <a:gs pos="100000">
                <a:schemeClr val="accent1">
                  <a:lumMod val="7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9334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828" y="3352800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24384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304800"/>
            <a:ext cx="5181599" cy="6019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47800"/>
            <a:ext cx="2438400" cy="4876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2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7244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911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3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00"/>
            <a:ext cx="990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7162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5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 rot="850510">
            <a:off x="-5317" y="2053660"/>
            <a:ext cx="9265988" cy="4696553"/>
          </a:xfrm>
          <a:custGeom>
            <a:avLst/>
            <a:gdLst/>
            <a:ahLst/>
            <a:cxnLst/>
            <a:rect l="l" t="t" r="r" b="b"/>
            <a:pathLst>
              <a:path w="9265988" h="4696553">
                <a:moveTo>
                  <a:pt x="8424786" y="0"/>
                </a:moveTo>
                <a:cubicBezTo>
                  <a:pt x="8418208" y="934213"/>
                  <a:pt x="8903176" y="1755605"/>
                  <a:pt x="9265988" y="2470615"/>
                </a:cubicBezTo>
                <a:lnTo>
                  <a:pt x="453109" y="4696553"/>
                </a:lnTo>
                <a:lnTo>
                  <a:pt x="0" y="2902615"/>
                </a:lnTo>
                <a:cubicBezTo>
                  <a:pt x="4778086" y="3603914"/>
                  <a:pt x="6901097" y="1877405"/>
                  <a:pt x="842478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 userDrawn="1"/>
        </p:nvSpPr>
        <p:spPr>
          <a:xfrm>
            <a:off x="-14514" y="2037861"/>
            <a:ext cx="9173028" cy="4850966"/>
          </a:xfrm>
          <a:custGeom>
            <a:avLst/>
            <a:gdLst>
              <a:gd name="connsiteX0" fmla="*/ 9158514 w 9158514"/>
              <a:gd name="connsiteY0" fmla="*/ 0 h 4850966"/>
              <a:gd name="connsiteX1" fmla="*/ 9158514 w 9158514"/>
              <a:gd name="connsiteY1" fmla="*/ 3617251 h 4850966"/>
              <a:gd name="connsiteX2" fmla="*/ 0 w 9158514"/>
              <a:gd name="connsiteY2" fmla="*/ 4850966 h 4850966"/>
              <a:gd name="connsiteX3" fmla="*/ 14514 w 9158514"/>
              <a:gd name="connsiteY3" fmla="*/ 2540557 h 4850966"/>
              <a:gd name="connsiteX4" fmla="*/ 9158514 w 9158514"/>
              <a:gd name="connsiteY4" fmla="*/ 0 h 4850966"/>
              <a:gd name="connsiteX0" fmla="*/ 9158514 w 9173028"/>
              <a:gd name="connsiteY0" fmla="*/ 0 h 4850966"/>
              <a:gd name="connsiteX1" fmla="*/ 9173028 w 9173028"/>
              <a:gd name="connsiteY1" fmla="*/ 4850965 h 4850966"/>
              <a:gd name="connsiteX2" fmla="*/ 0 w 9173028"/>
              <a:gd name="connsiteY2" fmla="*/ 4850966 h 4850966"/>
              <a:gd name="connsiteX3" fmla="*/ 14514 w 9173028"/>
              <a:gd name="connsiteY3" fmla="*/ 2540557 h 4850966"/>
              <a:gd name="connsiteX4" fmla="*/ 9158514 w 9173028"/>
              <a:gd name="connsiteY4" fmla="*/ 0 h 48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028" h="4850966">
                <a:moveTo>
                  <a:pt x="9158514" y="0"/>
                </a:moveTo>
                <a:lnTo>
                  <a:pt x="9173028" y="4850965"/>
                </a:lnTo>
                <a:lnTo>
                  <a:pt x="0" y="4850966"/>
                </a:lnTo>
                <a:cubicBezTo>
                  <a:pt x="0" y="4492068"/>
                  <a:pt x="14514" y="2899455"/>
                  <a:pt x="14514" y="2540557"/>
                </a:cubicBezTo>
                <a:cubicBezTo>
                  <a:pt x="5238015" y="3566979"/>
                  <a:pt x="7552752" y="1907476"/>
                  <a:pt x="915851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4000"/>
                  <a:lumOff val="36000"/>
                </a:schemeClr>
              </a:gs>
              <a:gs pos="100000">
                <a:schemeClr val="accent1">
                  <a:lumMod val="7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9334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828" y="3352800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76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05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67187"/>
            <a:ext cx="70866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67000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1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5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396084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60844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0"/>
            <a:ext cx="3962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0"/>
            <a:ext cx="39624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6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3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50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24384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304800"/>
            <a:ext cx="5181599" cy="6019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47800"/>
            <a:ext cx="2438400" cy="4876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7244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0"/>
            <a:ext cx="54864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911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8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304800"/>
            <a:ext cx="990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7162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9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962400" y="1524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962400" y="2362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962400" y="3200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962400" y="40386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5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6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008"/>
            <a:ext cx="37338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19200"/>
            <a:ext cx="44958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800707"/>
            <a:ext cx="3733800" cy="244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3800707"/>
            <a:ext cx="4648200" cy="2447694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3505200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0" y="3505200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3" y="1219200"/>
            <a:ext cx="25908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1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6003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8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167187"/>
            <a:ext cx="70866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67000"/>
            <a:ext cx="7086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0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396084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60844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219200"/>
            <a:ext cx="3962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828800"/>
            <a:ext cx="39624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8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6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1">
                <a:lumMod val="48000"/>
                <a:lumOff val="52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 rot="850510">
            <a:off x="61581" y="3783602"/>
            <a:ext cx="9016862" cy="4181170"/>
          </a:xfrm>
          <a:custGeom>
            <a:avLst/>
            <a:gdLst/>
            <a:ahLst/>
            <a:cxnLst/>
            <a:rect l="l" t="t" r="r" b="b"/>
            <a:pathLst>
              <a:path w="9016862" h="4181170">
                <a:moveTo>
                  <a:pt x="8424786" y="0"/>
                </a:moveTo>
                <a:cubicBezTo>
                  <a:pt x="8419648" y="729616"/>
                  <a:pt x="8714332" y="1390416"/>
                  <a:pt x="9016862" y="1985277"/>
                </a:cubicBezTo>
                <a:lnTo>
                  <a:pt x="322935" y="4181170"/>
                </a:lnTo>
                <a:lnTo>
                  <a:pt x="0" y="2902615"/>
                </a:lnTo>
                <a:cubicBezTo>
                  <a:pt x="4778086" y="3603914"/>
                  <a:pt x="6901097" y="1877405"/>
                  <a:pt x="842478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2072" y="3886200"/>
            <a:ext cx="9154965" cy="2971800"/>
          </a:xfrm>
          <a:custGeom>
            <a:avLst/>
            <a:gdLst/>
            <a:ahLst/>
            <a:cxnLst/>
            <a:rect l="l" t="t" r="r" b="b"/>
            <a:pathLst>
              <a:path w="9154965" h="2971800">
                <a:moveTo>
                  <a:pt x="9146073" y="0"/>
                </a:moveTo>
                <a:lnTo>
                  <a:pt x="9154965" y="2971800"/>
                </a:lnTo>
                <a:lnTo>
                  <a:pt x="0" y="2971800"/>
                </a:lnTo>
                <a:cubicBezTo>
                  <a:pt x="1255" y="2780523"/>
                  <a:pt x="2073" y="2625768"/>
                  <a:pt x="2073" y="2540557"/>
                </a:cubicBezTo>
                <a:cubicBezTo>
                  <a:pt x="5225574" y="3566979"/>
                  <a:pt x="7540311" y="1907476"/>
                  <a:pt x="91460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4000"/>
                  <a:lumOff val="36000"/>
                </a:schemeClr>
              </a:gs>
              <a:gs pos="100000">
                <a:schemeClr val="accent1">
                  <a:lumMod val="7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3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1">
                <a:lumMod val="48000"/>
                <a:lumOff val="52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 rot="850510">
            <a:off x="61581" y="3783602"/>
            <a:ext cx="9016862" cy="4181170"/>
          </a:xfrm>
          <a:custGeom>
            <a:avLst/>
            <a:gdLst/>
            <a:ahLst/>
            <a:cxnLst/>
            <a:rect l="l" t="t" r="r" b="b"/>
            <a:pathLst>
              <a:path w="9016862" h="4181170">
                <a:moveTo>
                  <a:pt x="8424786" y="0"/>
                </a:moveTo>
                <a:cubicBezTo>
                  <a:pt x="8419648" y="729616"/>
                  <a:pt x="8714332" y="1390416"/>
                  <a:pt x="9016862" y="1985277"/>
                </a:cubicBezTo>
                <a:lnTo>
                  <a:pt x="322935" y="4181170"/>
                </a:lnTo>
                <a:lnTo>
                  <a:pt x="0" y="2902615"/>
                </a:lnTo>
                <a:cubicBezTo>
                  <a:pt x="4778086" y="3603914"/>
                  <a:pt x="6901097" y="1877405"/>
                  <a:pt x="842478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2072" y="3886200"/>
            <a:ext cx="9154965" cy="2971800"/>
          </a:xfrm>
          <a:custGeom>
            <a:avLst/>
            <a:gdLst/>
            <a:ahLst/>
            <a:cxnLst/>
            <a:rect l="l" t="t" r="r" b="b"/>
            <a:pathLst>
              <a:path w="9154965" h="2971800">
                <a:moveTo>
                  <a:pt x="9146073" y="0"/>
                </a:moveTo>
                <a:lnTo>
                  <a:pt x="9154965" y="2971800"/>
                </a:lnTo>
                <a:lnTo>
                  <a:pt x="0" y="2971800"/>
                </a:lnTo>
                <a:cubicBezTo>
                  <a:pt x="1255" y="2780523"/>
                  <a:pt x="2073" y="2625768"/>
                  <a:pt x="2073" y="2540557"/>
                </a:cubicBezTo>
                <a:cubicBezTo>
                  <a:pt x="5225574" y="3566979"/>
                  <a:pt x="7540311" y="1907476"/>
                  <a:pt x="91460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4000"/>
                  <a:lumOff val="36000"/>
                </a:schemeClr>
              </a:gs>
              <a:gs pos="100000">
                <a:schemeClr val="accent1">
                  <a:lumMod val="7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7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vyfitness.org/deployed-forces-support/arpm-course-files" TargetMode="Externa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86063"/>
            <a:ext cx="7772400" cy="933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Afloat Recreation</a:t>
            </a:r>
            <a:br>
              <a:rPr lang="en-US" dirty="0" smtClean="0"/>
            </a:br>
            <a:r>
              <a:rPr lang="en-US" dirty="0" smtClean="0"/>
              <a:t>Program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24263"/>
            <a:ext cx="6429828" cy="685800"/>
          </a:xfrm>
        </p:spPr>
        <p:txBody>
          <a:bodyPr/>
          <a:lstStyle/>
          <a:p>
            <a:r>
              <a:rPr lang="en-US" dirty="0" smtClean="0"/>
              <a:t>Learning Event Slides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7000" y="-18143"/>
            <a:ext cx="7239000" cy="732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499050"/>
            <a:ext cx="2984500" cy="774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324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95600"/>
            <a:ext cx="6477000" cy="4365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Base</a:t>
            </a:r>
            <a:r>
              <a:rPr lang="en-US" dirty="0" smtClean="0"/>
              <a:t>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r>
              <a:rPr lang="en-US" dirty="0" smtClean="0"/>
              <a:t>Purpose: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Successfully utilize MWR Resources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Promote available MWR Programs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Network with MWR Team and other Learners</a:t>
            </a:r>
          </a:p>
        </p:txBody>
      </p:sp>
    </p:spTree>
    <p:extLst>
      <p:ext uri="{BB962C8B-B14F-4D97-AF65-F5344CB8AC3E}">
        <p14:creationId xmlns:p14="http://schemas.microsoft.com/office/powerpoint/2010/main" val="145841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Prepare</a:t>
            </a:r>
            <a:r>
              <a:rPr lang="en-US" dirty="0" smtClean="0"/>
              <a:t> Financials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3799" y="2245234"/>
            <a:ext cx="6011882" cy="52077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50292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r>
              <a:rPr lang="en-US" dirty="0" smtClean="0"/>
              <a:t>Purpose:</a:t>
            </a:r>
          </a:p>
          <a:p>
            <a:pPr marL="342900" indent="-342900" defTabSz="351942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Provide knowledge and skill to successfully document and submit the Recreation Fund financial</a:t>
            </a:r>
            <a:br>
              <a:rPr lang="en-US" dirty="0" smtClean="0"/>
            </a:br>
            <a:r>
              <a:rPr lang="en-US" dirty="0" smtClean="0"/>
              <a:t>records in accordance with</a:t>
            </a:r>
            <a:br>
              <a:rPr lang="en-US" dirty="0" smtClean="0"/>
            </a:br>
            <a:r>
              <a:rPr lang="en-US" dirty="0" smtClean="0"/>
              <a:t>CNIC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#1 R&amp;E Log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79552"/>
            <a:ext cx="7381150" cy="5400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93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Exercise #1</a:t>
            </a:r>
            <a:br>
              <a:rPr lang="en-US" dirty="0" smtClean="0"/>
            </a:br>
            <a:r>
              <a:rPr lang="en-US" dirty="0" smtClean="0"/>
              <a:t>Purchase</a:t>
            </a:r>
            <a:br>
              <a:rPr lang="en-US" dirty="0" smtClean="0"/>
            </a:br>
            <a:r>
              <a:rPr lang="en-US" dirty="0" smtClean="0"/>
              <a:t>Order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3928" y="415025"/>
            <a:ext cx="5808249" cy="5564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187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Exercise #1</a:t>
            </a:r>
            <a:br>
              <a:rPr lang="en-US" dirty="0" smtClean="0"/>
            </a:br>
            <a:r>
              <a:rPr lang="en-US" dirty="0" smtClean="0"/>
              <a:t>Purchase </a:t>
            </a:r>
            <a:br>
              <a:rPr lang="en-US" dirty="0" smtClean="0"/>
            </a:br>
            <a:r>
              <a:rPr lang="en-US" dirty="0" smtClean="0"/>
              <a:t>Order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41040"/>
            <a:ext cx="6192178" cy="590829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828925" y="6515084"/>
            <a:ext cx="6106453" cy="161971"/>
          </a:xfrm>
          <a:custGeom>
            <a:avLst/>
            <a:gdLst>
              <a:gd name="connsiteX0" fmla="*/ 0 w 6462293"/>
              <a:gd name="connsiteY0" fmla="*/ 123841 h 161971"/>
              <a:gd name="connsiteX1" fmla="*/ 523875 w 6462293"/>
              <a:gd name="connsiteY1" fmla="*/ 16 h 161971"/>
              <a:gd name="connsiteX2" fmla="*/ 695325 w 6462293"/>
              <a:gd name="connsiteY2" fmla="*/ 114316 h 161971"/>
              <a:gd name="connsiteX3" fmla="*/ 933450 w 6462293"/>
              <a:gd name="connsiteY3" fmla="*/ 9541 h 161971"/>
              <a:gd name="connsiteX4" fmla="*/ 1228725 w 6462293"/>
              <a:gd name="connsiteY4" fmla="*/ 133366 h 161971"/>
              <a:gd name="connsiteX5" fmla="*/ 1514475 w 6462293"/>
              <a:gd name="connsiteY5" fmla="*/ 57166 h 161971"/>
              <a:gd name="connsiteX6" fmla="*/ 1866900 w 6462293"/>
              <a:gd name="connsiteY6" fmla="*/ 95266 h 161971"/>
              <a:gd name="connsiteX7" fmla="*/ 1981200 w 6462293"/>
              <a:gd name="connsiteY7" fmla="*/ 57166 h 161971"/>
              <a:gd name="connsiteX8" fmla="*/ 2305050 w 6462293"/>
              <a:gd name="connsiteY8" fmla="*/ 152416 h 161971"/>
              <a:gd name="connsiteX9" fmla="*/ 2543175 w 6462293"/>
              <a:gd name="connsiteY9" fmla="*/ 57166 h 161971"/>
              <a:gd name="connsiteX10" fmla="*/ 2809875 w 6462293"/>
              <a:gd name="connsiteY10" fmla="*/ 133366 h 161971"/>
              <a:gd name="connsiteX11" fmla="*/ 3124200 w 6462293"/>
              <a:gd name="connsiteY11" fmla="*/ 38116 h 161971"/>
              <a:gd name="connsiteX12" fmla="*/ 3324225 w 6462293"/>
              <a:gd name="connsiteY12" fmla="*/ 104791 h 161971"/>
              <a:gd name="connsiteX13" fmla="*/ 3476625 w 6462293"/>
              <a:gd name="connsiteY13" fmla="*/ 85741 h 161971"/>
              <a:gd name="connsiteX14" fmla="*/ 3886200 w 6462293"/>
              <a:gd name="connsiteY14" fmla="*/ 123841 h 161971"/>
              <a:gd name="connsiteX15" fmla="*/ 4048125 w 6462293"/>
              <a:gd name="connsiteY15" fmla="*/ 57166 h 161971"/>
              <a:gd name="connsiteX16" fmla="*/ 4200525 w 6462293"/>
              <a:gd name="connsiteY16" fmla="*/ 114316 h 161971"/>
              <a:gd name="connsiteX17" fmla="*/ 4467225 w 6462293"/>
              <a:gd name="connsiteY17" fmla="*/ 66691 h 161971"/>
              <a:gd name="connsiteX18" fmla="*/ 4638675 w 6462293"/>
              <a:gd name="connsiteY18" fmla="*/ 133366 h 161971"/>
              <a:gd name="connsiteX19" fmla="*/ 4924425 w 6462293"/>
              <a:gd name="connsiteY19" fmla="*/ 85741 h 161971"/>
              <a:gd name="connsiteX20" fmla="*/ 5133975 w 6462293"/>
              <a:gd name="connsiteY20" fmla="*/ 161941 h 161971"/>
              <a:gd name="connsiteX21" fmla="*/ 5353050 w 6462293"/>
              <a:gd name="connsiteY21" fmla="*/ 95266 h 161971"/>
              <a:gd name="connsiteX22" fmla="*/ 5638800 w 6462293"/>
              <a:gd name="connsiteY22" fmla="*/ 123841 h 161971"/>
              <a:gd name="connsiteX23" fmla="*/ 5829300 w 6462293"/>
              <a:gd name="connsiteY23" fmla="*/ 142891 h 161971"/>
              <a:gd name="connsiteX24" fmla="*/ 5953125 w 6462293"/>
              <a:gd name="connsiteY24" fmla="*/ 66691 h 161971"/>
              <a:gd name="connsiteX25" fmla="*/ 6019800 w 6462293"/>
              <a:gd name="connsiteY25" fmla="*/ 85741 h 161971"/>
              <a:gd name="connsiteX26" fmla="*/ 6115050 w 6462293"/>
              <a:gd name="connsiteY26" fmla="*/ 114316 h 161971"/>
              <a:gd name="connsiteX27" fmla="*/ 6096000 w 6462293"/>
              <a:gd name="connsiteY27" fmla="*/ 114316 h 161971"/>
              <a:gd name="connsiteX28" fmla="*/ 6391275 w 6462293"/>
              <a:gd name="connsiteY28" fmla="*/ 57166 h 161971"/>
              <a:gd name="connsiteX29" fmla="*/ 6457950 w 6462293"/>
              <a:gd name="connsiteY29" fmla="*/ 9541 h 16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62293" h="161971">
                <a:moveTo>
                  <a:pt x="0" y="123841"/>
                </a:moveTo>
                <a:cubicBezTo>
                  <a:pt x="203994" y="62722"/>
                  <a:pt x="407988" y="1603"/>
                  <a:pt x="523875" y="16"/>
                </a:cubicBezTo>
                <a:cubicBezTo>
                  <a:pt x="639762" y="-1571"/>
                  <a:pt x="627063" y="112729"/>
                  <a:pt x="695325" y="114316"/>
                </a:cubicBezTo>
                <a:cubicBezTo>
                  <a:pt x="763587" y="115903"/>
                  <a:pt x="844550" y="6366"/>
                  <a:pt x="933450" y="9541"/>
                </a:cubicBezTo>
                <a:cubicBezTo>
                  <a:pt x="1022350" y="12716"/>
                  <a:pt x="1131888" y="125429"/>
                  <a:pt x="1228725" y="133366"/>
                </a:cubicBezTo>
                <a:cubicBezTo>
                  <a:pt x="1325563" y="141304"/>
                  <a:pt x="1408113" y="63516"/>
                  <a:pt x="1514475" y="57166"/>
                </a:cubicBezTo>
                <a:cubicBezTo>
                  <a:pt x="1620837" y="50816"/>
                  <a:pt x="1789113" y="95266"/>
                  <a:pt x="1866900" y="95266"/>
                </a:cubicBezTo>
                <a:cubicBezTo>
                  <a:pt x="1944687" y="95266"/>
                  <a:pt x="1908175" y="47641"/>
                  <a:pt x="1981200" y="57166"/>
                </a:cubicBezTo>
                <a:cubicBezTo>
                  <a:pt x="2054225" y="66691"/>
                  <a:pt x="2211388" y="152416"/>
                  <a:pt x="2305050" y="152416"/>
                </a:cubicBezTo>
                <a:cubicBezTo>
                  <a:pt x="2398712" y="152416"/>
                  <a:pt x="2459038" y="60341"/>
                  <a:pt x="2543175" y="57166"/>
                </a:cubicBezTo>
                <a:cubicBezTo>
                  <a:pt x="2627312" y="53991"/>
                  <a:pt x="2713038" y="136541"/>
                  <a:pt x="2809875" y="133366"/>
                </a:cubicBezTo>
                <a:cubicBezTo>
                  <a:pt x="2906712" y="130191"/>
                  <a:pt x="3038475" y="42878"/>
                  <a:pt x="3124200" y="38116"/>
                </a:cubicBezTo>
                <a:cubicBezTo>
                  <a:pt x="3209925" y="33354"/>
                  <a:pt x="3265488" y="96853"/>
                  <a:pt x="3324225" y="104791"/>
                </a:cubicBezTo>
                <a:cubicBezTo>
                  <a:pt x="3382963" y="112728"/>
                  <a:pt x="3382963" y="82566"/>
                  <a:pt x="3476625" y="85741"/>
                </a:cubicBezTo>
                <a:cubicBezTo>
                  <a:pt x="3570287" y="88916"/>
                  <a:pt x="3790950" y="128603"/>
                  <a:pt x="3886200" y="123841"/>
                </a:cubicBezTo>
                <a:cubicBezTo>
                  <a:pt x="3981450" y="119079"/>
                  <a:pt x="3995738" y="58753"/>
                  <a:pt x="4048125" y="57166"/>
                </a:cubicBezTo>
                <a:cubicBezTo>
                  <a:pt x="4100512" y="55579"/>
                  <a:pt x="4130675" y="112728"/>
                  <a:pt x="4200525" y="114316"/>
                </a:cubicBezTo>
                <a:cubicBezTo>
                  <a:pt x="4270375" y="115903"/>
                  <a:pt x="4394200" y="63516"/>
                  <a:pt x="4467225" y="66691"/>
                </a:cubicBezTo>
                <a:cubicBezTo>
                  <a:pt x="4540250" y="69866"/>
                  <a:pt x="4562475" y="130191"/>
                  <a:pt x="4638675" y="133366"/>
                </a:cubicBezTo>
                <a:cubicBezTo>
                  <a:pt x="4714875" y="136541"/>
                  <a:pt x="4841875" y="80979"/>
                  <a:pt x="4924425" y="85741"/>
                </a:cubicBezTo>
                <a:cubicBezTo>
                  <a:pt x="5006975" y="90503"/>
                  <a:pt x="5062538" y="160354"/>
                  <a:pt x="5133975" y="161941"/>
                </a:cubicBezTo>
                <a:cubicBezTo>
                  <a:pt x="5205413" y="163529"/>
                  <a:pt x="5268913" y="101616"/>
                  <a:pt x="5353050" y="95266"/>
                </a:cubicBezTo>
                <a:cubicBezTo>
                  <a:pt x="5437187" y="88916"/>
                  <a:pt x="5638800" y="123841"/>
                  <a:pt x="5638800" y="123841"/>
                </a:cubicBezTo>
                <a:cubicBezTo>
                  <a:pt x="5718175" y="131778"/>
                  <a:pt x="5776913" y="152416"/>
                  <a:pt x="5829300" y="142891"/>
                </a:cubicBezTo>
                <a:cubicBezTo>
                  <a:pt x="5881687" y="133366"/>
                  <a:pt x="5921375" y="76216"/>
                  <a:pt x="5953125" y="66691"/>
                </a:cubicBezTo>
                <a:cubicBezTo>
                  <a:pt x="5984875" y="57166"/>
                  <a:pt x="6019800" y="85741"/>
                  <a:pt x="6019800" y="85741"/>
                </a:cubicBezTo>
                <a:cubicBezTo>
                  <a:pt x="6046787" y="93678"/>
                  <a:pt x="6102350" y="109553"/>
                  <a:pt x="6115050" y="114316"/>
                </a:cubicBezTo>
                <a:cubicBezTo>
                  <a:pt x="6127750" y="119079"/>
                  <a:pt x="6049963" y="123841"/>
                  <a:pt x="6096000" y="114316"/>
                </a:cubicBezTo>
                <a:cubicBezTo>
                  <a:pt x="6142038" y="104791"/>
                  <a:pt x="6330950" y="74628"/>
                  <a:pt x="6391275" y="57166"/>
                </a:cubicBezTo>
                <a:cubicBezTo>
                  <a:pt x="6451600" y="39704"/>
                  <a:pt x="6472237" y="17478"/>
                  <a:pt x="6457950" y="954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#2 Subsidiary Ledger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686800" cy="301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Exercise #2</a:t>
            </a:r>
            <a:br>
              <a:rPr lang="en-US" dirty="0" smtClean="0"/>
            </a:br>
            <a:r>
              <a:rPr lang="en-US" dirty="0" smtClean="0"/>
              <a:t>Purchase</a:t>
            </a:r>
            <a:br>
              <a:rPr lang="en-US" dirty="0" smtClean="0"/>
            </a:br>
            <a:r>
              <a:rPr lang="en-US" dirty="0" smtClean="0"/>
              <a:t>Order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8019" y="609600"/>
            <a:ext cx="5899034" cy="5617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443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 #2</a:t>
            </a:r>
            <a:br>
              <a:rPr lang="en-US" dirty="0" smtClean="0"/>
            </a:br>
            <a:r>
              <a:rPr lang="en-US" dirty="0" smtClean="0"/>
              <a:t>R&amp;E Log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0" y="2819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7"/>
          <a:stretch/>
        </p:blipFill>
        <p:spPr>
          <a:xfrm>
            <a:off x="533400" y="1267576"/>
            <a:ext cx="8229600" cy="52951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92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Navy Cash</a:t>
            </a:r>
            <a:r>
              <a:rPr lang="en-US" dirty="0" smtClean="0"/>
              <a:t> Devices</a:t>
            </a:r>
            <a:endParaRPr lang="en-US" dirty="0"/>
          </a:p>
        </p:txBody>
      </p:sp>
      <p:pic>
        <p:nvPicPr>
          <p:cNvPr id="4" name="Picture 5" descr="IPA 280 Du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691913"/>
            <a:ext cx="28575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2286198" cy="228619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346575" cy="41640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0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#3A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170" r="368" b="14722"/>
          <a:stretch/>
        </p:blipFill>
        <p:spPr>
          <a:xfrm>
            <a:off x="533400" y="1295400"/>
            <a:ext cx="8229600" cy="50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Welcome </a:t>
            </a:r>
            <a:r>
              <a:rPr lang="en-US" dirty="0" smtClean="0"/>
              <a:t>to the Learning Event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69557" indent="-369557">
              <a:buFont typeface="Arial" pitchFamily="34" charset="0"/>
              <a:buChar char="•"/>
            </a:pPr>
            <a:r>
              <a:rPr lang="en-US" i="1" dirty="0"/>
              <a:t>Afloat Recreation Program Management</a:t>
            </a:r>
          </a:p>
          <a:p>
            <a:pPr marL="369557" indent="-369557">
              <a:buFont typeface="Arial" pitchFamily="34" charset="0"/>
              <a:buChar char="•"/>
            </a:pPr>
            <a:r>
              <a:rPr lang="en-US" dirty="0"/>
              <a:t>Purpose:  Gain the skills and knowledge to oversee and manage a quality shipboard recreation program in accordance with governing </a:t>
            </a:r>
            <a:r>
              <a:rPr lang="en-US" dirty="0" smtClean="0"/>
              <a:t>instructions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996005"/>
            <a:ext cx="1993900" cy="5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Exercise #3A</a:t>
            </a:r>
            <a:br>
              <a:rPr lang="en-US" dirty="0" smtClean="0"/>
            </a:br>
            <a:r>
              <a:rPr lang="en-US" dirty="0" smtClean="0"/>
              <a:t>Daily Activity</a:t>
            </a:r>
            <a:br>
              <a:rPr lang="en-US" dirty="0" smtClean="0"/>
            </a:br>
            <a:r>
              <a:rPr lang="en-US" dirty="0" smtClean="0"/>
              <a:t>Record (DAR)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43" y="228600"/>
            <a:ext cx="499615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#3B R&amp;E 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5"/>
          <a:stretch/>
        </p:blipFill>
        <p:spPr>
          <a:xfrm>
            <a:off x="457200" y="1219201"/>
            <a:ext cx="8229600" cy="51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Exercise #3B</a:t>
            </a:r>
            <a:br>
              <a:rPr lang="en-US" dirty="0" smtClean="0"/>
            </a:br>
            <a:r>
              <a:rPr lang="en-US" dirty="0" smtClean="0"/>
              <a:t>Purchase</a:t>
            </a:r>
            <a:br>
              <a:rPr lang="en-US" dirty="0" smtClean="0"/>
            </a:br>
            <a:r>
              <a:rPr lang="en-US" dirty="0" smtClean="0"/>
              <a:t>Order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8019" y="835190"/>
            <a:ext cx="5899034" cy="5565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994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#3B Sample Check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9" y="1785708"/>
            <a:ext cx="5420481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#4 R&amp;E 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8"/>
          <a:stretch/>
        </p:blipFill>
        <p:spPr>
          <a:xfrm>
            <a:off x="533400" y="1219200"/>
            <a:ext cx="8229600" cy="53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#4 R&amp;E Log Page 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5" y="1219201"/>
            <a:ext cx="7168772" cy="5334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393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 #4 Receipt &amp; Expenditure Reconciliation Worksheet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4481512" cy="56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 #4 Monthly Statement of Operations and Net Worth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43930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CNIC</a:t>
            </a:r>
            <a:r>
              <a:rPr lang="en-US" dirty="0" smtClean="0"/>
              <a:t> Electronic Financial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en-US" dirty="0" smtClean="0"/>
              <a:t> Recreation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Purpose: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/>
              <a:t>Provide Learners </a:t>
            </a:r>
            <a:r>
              <a:rPr lang="en-US" dirty="0"/>
              <a:t>with knowledge and skills to successfully plan, manage and evaluate a comprehensive activities </a:t>
            </a:r>
            <a:r>
              <a:rPr lang="en-US" dirty="0" smtClean="0"/>
              <a:t>calendar 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Align Activities Calendar with documented crew preferences, the </a:t>
            </a:r>
            <a:r>
              <a:rPr lang="en-US" i="1" dirty="0"/>
              <a:t>Working Recreation Fund Budget</a:t>
            </a:r>
            <a:r>
              <a:rPr lang="en-US" dirty="0"/>
              <a:t>, policy and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Navy Afloat Recreation &amp; Fitness (Shipboard) Standards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Provide </a:t>
            </a:r>
            <a:r>
              <a:rPr lang="en-US" dirty="0" smtClean="0"/>
              <a:t>Learners </a:t>
            </a:r>
            <a:r>
              <a:rPr lang="en-US" dirty="0"/>
              <a:t>with knowledge of responsibilities associated with specific elements of the </a:t>
            </a:r>
            <a:r>
              <a:rPr lang="en-US" i="1" dirty="0"/>
              <a:t>CNIC Afloat Recreation </a:t>
            </a:r>
            <a:r>
              <a:rPr lang="en-US" i="1" dirty="0" smtClean="0"/>
              <a:t>Program Inspection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8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Introduction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Assume the Watch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Base Tour and Lunch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Prepare Financials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Plan Recreation Activities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Deployment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Manage Property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 the Yards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Successful Inspections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19400"/>
            <a:ext cx="5448301" cy="34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" y="533400"/>
            <a:ext cx="29626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74638"/>
            <a:ext cx="5943600" cy="9445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43200" y="1600204"/>
            <a:ext cx="5943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A statement of desirable practice as set forth by experienced professionals.  Compliance with these standards is said to positively affect the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600200"/>
            <a:ext cx="5943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Personnel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Facilities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Equipment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Administration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31" y="457200"/>
            <a:ext cx="3752850" cy="600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Five Standards</a:t>
            </a:r>
            <a:r>
              <a:rPr lang="en-US" dirty="0" smtClean="0"/>
              <a:t>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9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USS Henry Wise (LHA-39) 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74106"/>
              </p:ext>
            </p:extLst>
          </p:nvPr>
        </p:nvGraphicFramePr>
        <p:xfrm>
          <a:off x="381000" y="1378185"/>
          <a:ext cx="8458207" cy="4870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913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 OF ACTIVITY</a:t>
                      </a:r>
                      <a:endParaRPr lang="en-US" sz="18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WHEN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GOOD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BETTER</a:t>
                      </a:r>
                      <a:endParaRPr lang="en-US" sz="18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BEST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06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RECREATION</a:t>
                      </a:r>
                      <a:r>
                        <a:rPr lang="en-US" sz="1800" b="1" baseline="0" dirty="0" smtClean="0"/>
                        <a:t> &amp; FITNESS</a:t>
                      </a:r>
                      <a:br>
                        <a:rPr lang="en-US" sz="1800" b="1" baseline="0" dirty="0" smtClean="0"/>
                      </a:br>
                      <a:r>
                        <a:rPr lang="en-US" sz="1800" b="1" baseline="0" dirty="0" smtClean="0"/>
                        <a:t>(DIRECTED &amp; FILLER ACTIVITIES)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06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SKILLS/KNOWLEDGE</a:t>
                      </a:r>
                      <a:r>
                        <a:rPr lang="en-US" sz="1800" b="1" baseline="0" dirty="0" smtClean="0"/>
                        <a:t> CLASSES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06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COMMAND WIDE/THEME ACTIVITIES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06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COMPETITIONS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06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TRIPS/TOURS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006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TICKETS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00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4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USS Henry Wise (LHA-39) 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241606"/>
              </p:ext>
            </p:extLst>
          </p:nvPr>
        </p:nvGraphicFramePr>
        <p:xfrm>
          <a:off x="533400" y="1447800"/>
          <a:ext cx="8240059" cy="4707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3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 OF ACTIVITY</a:t>
                      </a:r>
                      <a:endParaRPr lang="en-US" sz="18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WHEN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BEST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BETTER</a:t>
                      </a:r>
                      <a:endParaRPr lang="en-US" sz="18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GOOD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RECREATION</a:t>
                      </a:r>
                      <a:r>
                        <a:rPr lang="en-US" sz="1800" b="1" baseline="0" dirty="0" smtClean="0"/>
                        <a:t> &amp; FITNESS</a:t>
                      </a:r>
                      <a:br>
                        <a:rPr lang="en-US" sz="1800" b="1" baseline="0" dirty="0" smtClean="0"/>
                      </a:br>
                      <a:r>
                        <a:rPr lang="en-US" sz="1800" b="1" baseline="0" dirty="0" smtClean="0"/>
                        <a:t>(DIRECTED &amp; FILLER ACTIVITIES)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SKILLS/KNOWLEDGE</a:t>
                      </a:r>
                      <a:r>
                        <a:rPr lang="en-US" sz="1800" b="1" baseline="0" dirty="0" smtClean="0"/>
                        <a:t> CLASSES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COMMAND WIDE/THEME ACTIVITIES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marL="0" marR="0" indent="0" algn="ctr" defTabSz="2821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-</a:t>
                      </a:r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COMPETITIONS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TRIPS/TOURS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MWR</a:t>
                      </a:r>
                      <a:r>
                        <a:rPr lang="en-US" sz="1100" baseline="0" dirty="0" smtClean="0"/>
                        <a:t> DIVISION SCHEDULES TRIPS IN ADVANCE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TICKETS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MWR DIVISION HOLDS SIGN UPS IN ADVANCE 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MWR PUBLISHED SCHEDULE/</a:t>
                      </a:r>
                      <a:r>
                        <a:rPr lang="en-US" sz="1100" baseline="0" dirty="0" smtClean="0"/>
                        <a:t>INFO/SIGNUPS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marL="0" marR="0" indent="0" algn="ctr" defTabSz="2821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MWR PUBLISHED SCHEDULE/</a:t>
                      </a:r>
                      <a:r>
                        <a:rPr lang="en-US" sz="1100" baseline="0" dirty="0" smtClean="0"/>
                        <a:t>INFO/SIGNUPS</a:t>
                      </a:r>
                      <a:endParaRPr lang="en-US" sz="1100" dirty="0" smtClean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High Risk</a:t>
            </a:r>
            <a:r>
              <a:rPr lang="en-US" dirty="0" smtClean="0"/>
              <a:t>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838196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Per OPNAVINST 5100.25C, the following recreational activities may be considered high risk.  This list is not all inclusive.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200" y="2457994"/>
            <a:ext cx="3505200" cy="3866605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Skydiving</a:t>
            </a:r>
          </a:p>
          <a:p>
            <a:r>
              <a:rPr lang="en-US" dirty="0" smtClean="0"/>
              <a:t>Cliff diving</a:t>
            </a:r>
          </a:p>
          <a:p>
            <a:r>
              <a:rPr lang="en-US" dirty="0" smtClean="0"/>
              <a:t>SCUBA diving</a:t>
            </a:r>
          </a:p>
          <a:p>
            <a:r>
              <a:rPr lang="en-US" dirty="0" smtClean="0"/>
              <a:t>Hunting</a:t>
            </a:r>
          </a:p>
          <a:p>
            <a:r>
              <a:rPr lang="en-US" dirty="0" smtClean="0"/>
              <a:t>Bull Riding</a:t>
            </a:r>
          </a:p>
          <a:p>
            <a:r>
              <a:rPr lang="en-US" dirty="0" smtClean="0"/>
              <a:t>Boating</a:t>
            </a:r>
          </a:p>
          <a:p>
            <a:r>
              <a:rPr lang="en-US" dirty="0" smtClean="0"/>
              <a:t>Motorcycle Riding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2971800" y="2457994"/>
            <a:ext cx="4114800" cy="3866605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Rock and Mountain Climbing</a:t>
            </a:r>
          </a:p>
          <a:p>
            <a:r>
              <a:rPr lang="en-US" dirty="0" smtClean="0"/>
              <a:t>Target, Skeet and Trap Shooting</a:t>
            </a:r>
          </a:p>
          <a:p>
            <a:r>
              <a:rPr lang="en-US" dirty="0" smtClean="0"/>
              <a:t>Air Ballooning</a:t>
            </a:r>
          </a:p>
          <a:p>
            <a:r>
              <a:rPr lang="en-US" dirty="0" smtClean="0"/>
              <a:t>Boxing</a:t>
            </a:r>
          </a:p>
          <a:p>
            <a:r>
              <a:rPr lang="en-US" dirty="0" smtClean="0"/>
              <a:t>Racing Motorized Vehicles</a:t>
            </a:r>
          </a:p>
          <a:p>
            <a:r>
              <a:rPr lang="en-US" dirty="0" smtClean="0"/>
              <a:t>Bungee Jumping</a:t>
            </a:r>
          </a:p>
          <a:p>
            <a:r>
              <a:rPr lang="en-US" dirty="0" smtClean="0"/>
              <a:t>Parasailing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02" y="2364373"/>
            <a:ext cx="3726398" cy="46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Plan</a:t>
            </a:r>
            <a:r>
              <a:rPr lang="en-US" dirty="0" smtClean="0"/>
              <a:t> A Traditional</a:t>
            </a:r>
            <a:br>
              <a:rPr lang="en-US" dirty="0" smtClean="0"/>
            </a:br>
            <a:r>
              <a:rPr lang="en-US" dirty="0" smtClean="0"/>
              <a:t>Command-Wide/Theme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Select a scribe to chart your ideas for your assigned </a:t>
            </a:r>
            <a:r>
              <a:rPr lang="en-US" dirty="0" smtClean="0"/>
              <a:t>event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Discuss what you know about your crew’s preferences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Discuss what you know about your command’s previous event of the same </a:t>
            </a:r>
            <a:r>
              <a:rPr lang="en-US" dirty="0" smtClean="0"/>
              <a:t>type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Brainstorm the activities and specifics involved in this year’s </a:t>
            </a:r>
            <a:r>
              <a:rPr lang="en-US" dirty="0" smtClean="0"/>
              <a:t>event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/>
              <a:t>Using a marker, complete </a:t>
            </a:r>
            <a:r>
              <a:rPr lang="en-US" dirty="0"/>
              <a:t>the </a:t>
            </a:r>
            <a:r>
              <a:rPr lang="en-US" i="1" dirty="0"/>
              <a:t>Recreation </a:t>
            </a:r>
            <a:r>
              <a:rPr lang="en-US" i="1" dirty="0" smtClean="0"/>
              <a:t>Activity Plan</a:t>
            </a:r>
            <a:r>
              <a:rPr lang="en-US" dirty="0" smtClean="0"/>
              <a:t> </a:t>
            </a:r>
            <a:r>
              <a:rPr lang="en-US" dirty="0"/>
              <a:t>chart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Select a spokesperson to share your plan with the large </a:t>
            </a:r>
            <a:r>
              <a:rPr lang="en-US" dirty="0" smtClean="0"/>
              <a:t>group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Manage</a:t>
            </a:r>
            <a:r>
              <a:rPr lang="en-US" dirty="0" smtClean="0"/>
              <a:t>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Purpose: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Distinguish between APF and NAF funding sources and when to obtain property from same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Purchase, control, and dispose of property in accordance with policy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Maintain equipment through an established </a:t>
            </a:r>
            <a:r>
              <a:rPr lang="en-US" dirty="0" smtClean="0"/>
              <a:t>preventive </a:t>
            </a:r>
            <a:r>
              <a:rPr lang="en-US" dirty="0"/>
              <a:t>maintenance program to reduce theft, damage and insure safe operation of </a:t>
            </a:r>
            <a:r>
              <a:rPr lang="en-US" dirty="0" smtClean="0"/>
              <a:t>property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6017" y="4419600"/>
            <a:ext cx="2836983" cy="2305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4" y="4800599"/>
            <a:ext cx="22193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Control</a:t>
            </a:r>
            <a:r>
              <a:rPr lang="en-US" dirty="0" smtClean="0"/>
              <a:t>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447800"/>
            <a:ext cx="44196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Every </a:t>
            </a:r>
            <a:r>
              <a:rPr lang="en-US" dirty="0"/>
              <a:t>recreation fund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Semi-annual internal inspection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Purchase </a:t>
            </a:r>
            <a:r>
              <a:rPr lang="en-US" dirty="0"/>
              <a:t>new </a:t>
            </a:r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4" y="2971800"/>
            <a:ext cx="6992471" cy="37147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5029200" y="1447800"/>
            <a:ext cx="44196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Property </a:t>
            </a:r>
            <a:r>
              <a:rPr lang="en-US" dirty="0"/>
              <a:t>is lost or stolen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Receive </a:t>
            </a:r>
            <a:r>
              <a:rPr lang="en-US" dirty="0"/>
              <a:t>new equipment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Turnover </a:t>
            </a:r>
            <a:r>
              <a:rPr lang="en-US" dirty="0"/>
              <a:t>of functions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Resale operations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5029200" y="373380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USS HENRY WISE LHA 39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Swimming Pool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389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Swimming Pool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member of the RAB brought this photo to our last meeting. She had heard the local DFS Office provided this equipment to the command at no cost.  The </a:t>
            </a:r>
            <a:r>
              <a:rPr lang="en-US" dirty="0" smtClean="0"/>
              <a:t>RAB agreed “We </a:t>
            </a:r>
            <a:r>
              <a:rPr lang="en-US" dirty="0"/>
              <a:t>need to plan an event like this on board our ship.”</a:t>
            </a:r>
          </a:p>
          <a:p>
            <a:r>
              <a:rPr lang="en-US" dirty="0"/>
              <a:t>What do we need to do to acquire these items?</a:t>
            </a:r>
          </a:p>
          <a:p>
            <a:pPr lvl="1"/>
            <a:r>
              <a:rPr lang="en-US" dirty="0"/>
              <a:t>Inflatable Pool</a:t>
            </a:r>
          </a:p>
          <a:p>
            <a:pPr lvl="1"/>
            <a:r>
              <a:rPr lang="en-US" dirty="0"/>
              <a:t>Beach Balls</a:t>
            </a:r>
          </a:p>
          <a:p>
            <a:pPr lvl="1"/>
            <a:r>
              <a:rPr lang="en-US" dirty="0"/>
              <a:t>Fun Cabana Hats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37" y="3733800"/>
            <a:ext cx="3665813" cy="259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Housekeeping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Restrooms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Cell Phones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Dress Code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Smoking Area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Food &amp; Beverages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Delays, Absences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000" dirty="0"/>
              <a:t>Other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85800"/>
            <a:ext cx="3162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9383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Contact DFS to obtain requested equipment.</a:t>
            </a:r>
          </a:p>
          <a:p>
            <a:r>
              <a:rPr lang="en-US" dirty="0" smtClean="0"/>
              <a:t>If items are available:</a:t>
            </a:r>
          </a:p>
          <a:p>
            <a:pPr lvl="1"/>
            <a:r>
              <a:rPr lang="en-US" dirty="0" smtClean="0"/>
              <a:t>Identify items transferred from DFS as APF or NAF</a:t>
            </a:r>
          </a:p>
          <a:p>
            <a:pPr lvl="1"/>
            <a:r>
              <a:rPr lang="en-US" dirty="0" smtClean="0"/>
              <a:t>Enter items on </a:t>
            </a:r>
            <a:r>
              <a:rPr lang="en-US" i="1" dirty="0" smtClean="0"/>
              <a:t>Expendable Property Record</a:t>
            </a:r>
          </a:p>
          <a:p>
            <a:pPr lvl="1"/>
            <a:r>
              <a:rPr lang="en-US" dirty="0" smtClean="0"/>
              <a:t>Store in a secure location</a:t>
            </a:r>
          </a:p>
          <a:p>
            <a:pPr lvl="1"/>
            <a:r>
              <a:rPr lang="en-US" dirty="0" smtClean="0"/>
              <a:t>Conduct recreation activity to use items</a:t>
            </a:r>
          </a:p>
          <a:p>
            <a:r>
              <a:rPr lang="en-US" dirty="0" smtClean="0"/>
              <a:t>If items are not available return to RAB to determine RAB’s desire to purchase with NAF.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Swimming Pool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687450"/>
            <a:ext cx="2423886" cy="171335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894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32960">
            <a:off x="4859961" y="2675743"/>
            <a:ext cx="5811801" cy="2042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5975">
            <a:off x="442234" y="3067004"/>
            <a:ext cx="5883385" cy="34515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2480" y="-81280"/>
            <a:ext cx="2047240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881921"/>
          </a:xfrm>
        </p:spPr>
        <p:txBody>
          <a:bodyPr>
            <a:normAutofit/>
          </a:bodyPr>
          <a:lstStyle/>
          <a:p>
            <a:r>
              <a:rPr lang="en-US" dirty="0" smtClean="0"/>
              <a:t>Oh Henry Band!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These items were purchased sometime in the past, however they are not included on our current inventory records.</a:t>
            </a:r>
          </a:p>
          <a:p>
            <a:pPr lvl="1"/>
            <a:r>
              <a:rPr lang="en-US" dirty="0" smtClean="0"/>
              <a:t>Fender Deluxe Stratocaster Electric Guitar, Purchase Price:  $649.99</a:t>
            </a:r>
          </a:p>
          <a:p>
            <a:pPr lvl="1"/>
            <a:r>
              <a:rPr lang="en-US" dirty="0" smtClean="0"/>
              <a:t>Fender Traditional Electric Guitar Case: $34.99</a:t>
            </a:r>
          </a:p>
          <a:p>
            <a:pPr lvl="1"/>
            <a:r>
              <a:rPr lang="en-US" dirty="0" smtClean="0"/>
              <a:t>Yamaha S90XS 88-key Synthesizer, $2399</a:t>
            </a:r>
          </a:p>
          <a:p>
            <a:r>
              <a:rPr lang="en-US" dirty="0" smtClean="0"/>
              <a:t>What steps do we need to take to properly control and maintain this property?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81600"/>
            <a:ext cx="2133600" cy="749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908296"/>
            <a:ext cx="2209800" cy="12964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71" y="5052406"/>
            <a:ext cx="2439988" cy="100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Oh Henry Band! </a:t>
            </a:r>
            <a:r>
              <a:rPr lang="en-US" dirty="0" smtClean="0"/>
              <a:t>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Find purchase documents to determine funding source and costs.</a:t>
            </a:r>
          </a:p>
          <a:p>
            <a:r>
              <a:rPr lang="en-US" dirty="0" smtClean="0"/>
              <a:t>Add items to appropriate property record:	</a:t>
            </a:r>
          </a:p>
          <a:p>
            <a:pPr lvl="1"/>
            <a:r>
              <a:rPr lang="en-US" dirty="0" smtClean="0"/>
              <a:t>Guitar:  Non-Expendable</a:t>
            </a:r>
          </a:p>
          <a:p>
            <a:pPr lvl="1"/>
            <a:r>
              <a:rPr lang="en-US" dirty="0" smtClean="0"/>
              <a:t>Synthesizer:  Non-Expendable</a:t>
            </a:r>
          </a:p>
          <a:p>
            <a:pPr lvl="1"/>
            <a:r>
              <a:rPr lang="en-US" dirty="0" smtClean="0"/>
              <a:t>Guitar Case:  Expendable</a:t>
            </a:r>
          </a:p>
          <a:p>
            <a:r>
              <a:rPr lang="en-US" dirty="0" smtClean="0"/>
              <a:t>Permanently affix inventory numbers</a:t>
            </a:r>
          </a:p>
          <a:p>
            <a:r>
              <a:rPr lang="en-US" dirty="0" smtClean="0"/>
              <a:t>Notify crew members they are available for use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81600"/>
            <a:ext cx="2133600" cy="749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80584"/>
            <a:ext cx="2209800" cy="129641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71" y="5052406"/>
            <a:ext cx="2439988" cy="100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Oh Henry Band! </a:t>
            </a:r>
            <a:r>
              <a:rPr lang="en-US" dirty="0" smtClean="0"/>
              <a:t>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Television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636845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Television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During our failed inspection, the CNIC Inspector found this TV with no inventory number in our Gear Locker and asked:  </a:t>
            </a:r>
            <a:br>
              <a:rPr lang="en-US" dirty="0" smtClean="0"/>
            </a:br>
            <a:r>
              <a:rPr lang="en-US" dirty="0" smtClean="0"/>
              <a:t>“What are you doing with that?”</a:t>
            </a:r>
          </a:p>
          <a:p>
            <a:r>
              <a:rPr lang="en-US" dirty="0" smtClean="0"/>
              <a:t>What are you going to do with this television?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62400"/>
            <a:ext cx="318422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382000" cy="4724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Take proper action to dispose of television as it no longer adds value to Recreation Program.</a:t>
            </a:r>
          </a:p>
          <a:p>
            <a:r>
              <a:rPr lang="en-US" dirty="0" smtClean="0"/>
              <a:t>Determine original funding source and purchase price.</a:t>
            </a:r>
          </a:p>
          <a:p>
            <a:pPr lvl="1"/>
            <a:r>
              <a:rPr lang="en-US" dirty="0" smtClean="0"/>
              <a:t>NAF Funding less than $300:  Complete NAVCOMPT Form 2212, Certificate of Disposition, obtain CO’s signature, file copies of paperwork for three years and dispose of TV.</a:t>
            </a:r>
          </a:p>
          <a:p>
            <a:pPr lvl="1"/>
            <a:r>
              <a:rPr lang="en-US" dirty="0" smtClean="0"/>
              <a:t>NAF Funding over $300: Complete NAVCOMPT Form 2212, Certificate of Disposition, obtain CO’s signature, have two witness watch destruction and disposal of TV, sign COD and file copies of paperwork for three years. </a:t>
            </a:r>
          </a:p>
          <a:p>
            <a:pPr lvl="1"/>
            <a:r>
              <a:rPr lang="en-US" dirty="0" smtClean="0"/>
              <a:t>Or NAF Funding any cost:  Conduct Sealed Bid Auction according to procedure</a:t>
            </a:r>
          </a:p>
          <a:p>
            <a:pPr lvl="1"/>
            <a:r>
              <a:rPr lang="en-US" dirty="0" smtClean="0"/>
              <a:t>APF Funding:  Prepare DD-1149 and follow appropriate procedures to transfer to DRMO. </a:t>
            </a:r>
          </a:p>
          <a:p>
            <a:r>
              <a:rPr lang="en-US" dirty="0" smtClean="0"/>
              <a:t>Remove property from inventory records</a:t>
            </a:r>
          </a:p>
          <a:p>
            <a:pPr lvl="1"/>
            <a:r>
              <a:rPr lang="en-US" dirty="0" smtClean="0"/>
              <a:t>If purchase price was greater than $300, add line item to </a:t>
            </a:r>
            <a:r>
              <a:rPr lang="en-US" i="1" dirty="0" smtClean="0"/>
              <a:t>Non-Expendable Property </a:t>
            </a:r>
            <a:r>
              <a:rPr lang="en-US" dirty="0" smtClean="0"/>
              <a:t>record to remove.</a:t>
            </a:r>
          </a:p>
          <a:p>
            <a:pPr lvl="1"/>
            <a:r>
              <a:rPr lang="en-US" dirty="0" smtClean="0"/>
              <a:t>If purchase price was less than $300, update </a:t>
            </a:r>
            <a:r>
              <a:rPr lang="en-US" i="1" dirty="0" smtClean="0"/>
              <a:t>Expendable Property Record</a:t>
            </a:r>
            <a:r>
              <a:rPr lang="en-US" dirty="0" smtClean="0"/>
              <a:t>.</a:t>
            </a:r>
          </a:p>
          <a:p>
            <a:r>
              <a:rPr lang="en-US" dirty="0"/>
              <a:t>E</a:t>
            </a:r>
            <a:r>
              <a:rPr lang="en-US" dirty="0" smtClean="0"/>
              <a:t>lectronics have local environmental disposal regulations.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Television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13" y="5486400"/>
            <a:ext cx="159211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Fishing Equipment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11514"/>
            <a:ext cx="6851650" cy="4894036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07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Fishing Equipment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In anticipation of the upcoming deployment we are upgrading our deep sea fishing equipment. Some of our frequent fishermen have requested this specific high-end fishing equipment.</a:t>
            </a:r>
          </a:p>
          <a:p>
            <a:r>
              <a:rPr lang="en-US" dirty="0" smtClean="0"/>
              <a:t>The RAB has recommended up to $2000 be spent on these items.  What steps will you take after purchase is approved?</a:t>
            </a:r>
          </a:p>
          <a:p>
            <a:r>
              <a:rPr lang="en-US" dirty="0" smtClean="0"/>
              <a:t>Local DFS Office is unable to provide these items.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6684"/>
            <a:ext cx="2894011" cy="2064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Fishing Equipment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Since items are not available from the DFS Office:</a:t>
            </a:r>
          </a:p>
          <a:p>
            <a:pPr lvl="1"/>
            <a:r>
              <a:rPr lang="en-US" dirty="0" smtClean="0"/>
              <a:t>Determine retailer</a:t>
            </a:r>
          </a:p>
          <a:p>
            <a:pPr lvl="1"/>
            <a:r>
              <a:rPr lang="en-US" dirty="0" smtClean="0"/>
              <a:t>Contact retailer for pricing, delivery, shipping information as appropriate</a:t>
            </a:r>
          </a:p>
          <a:p>
            <a:pPr lvl="1"/>
            <a:r>
              <a:rPr lang="en-US" dirty="0" smtClean="0"/>
              <a:t>Prepare purchase order</a:t>
            </a:r>
          </a:p>
          <a:p>
            <a:pPr lvl="1"/>
            <a:r>
              <a:rPr lang="en-US" dirty="0" smtClean="0"/>
              <a:t>Place order</a:t>
            </a:r>
          </a:p>
          <a:p>
            <a:pPr lvl="1"/>
            <a:r>
              <a:rPr lang="en-US" dirty="0" smtClean="0"/>
              <a:t>Receive items</a:t>
            </a:r>
          </a:p>
          <a:p>
            <a:pPr lvl="1"/>
            <a:r>
              <a:rPr lang="en-US" dirty="0" smtClean="0"/>
              <a:t>Pay bill(s)</a:t>
            </a:r>
          </a:p>
          <a:p>
            <a:pPr lvl="1"/>
            <a:r>
              <a:rPr lang="en-US" dirty="0" smtClean="0"/>
              <a:t>Enter items on Expendable Property record</a:t>
            </a:r>
            <a:br>
              <a:rPr lang="en-US" dirty="0" smtClean="0"/>
            </a:br>
            <a:r>
              <a:rPr lang="en-US" dirty="0" smtClean="0"/>
              <a:t> identifying item as NAF</a:t>
            </a:r>
          </a:p>
          <a:p>
            <a:pPr lvl="1"/>
            <a:r>
              <a:rPr lang="en-US" dirty="0" smtClean="0"/>
              <a:t>Store in a secure location</a:t>
            </a:r>
          </a:p>
          <a:p>
            <a:pPr lvl="1"/>
            <a:r>
              <a:rPr lang="en-US" dirty="0" smtClean="0"/>
              <a:t>Conduct recreation activity to use items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95800"/>
            <a:ext cx="2894011" cy="2064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76200"/>
            <a:ext cx="9906001" cy="7578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276600"/>
            <a:ext cx="4876800" cy="2667000"/>
          </a:xfrm>
          <a:prstGeom prst="rect">
            <a:avLst/>
          </a:prstGeom>
        </p:spPr>
        <p:txBody>
          <a:bodyPr lIns="29627" tIns="14813" rIns="29627" bIns="14813">
            <a:normAutofit fontScale="92500"/>
          </a:bodyPr>
          <a:lstStyle/>
          <a:p>
            <a:r>
              <a:rPr lang="en-US" dirty="0" smtClean="0"/>
              <a:t>Your Name</a:t>
            </a:r>
          </a:p>
          <a:p>
            <a:r>
              <a:rPr lang="en-US" dirty="0" smtClean="0"/>
              <a:t>Your Command</a:t>
            </a:r>
          </a:p>
          <a:p>
            <a:r>
              <a:rPr lang="en-US" dirty="0" smtClean="0"/>
              <a:t>Your Primary Duty:</a:t>
            </a:r>
          </a:p>
          <a:p>
            <a:pPr lvl="1"/>
            <a:r>
              <a:rPr lang="en-US" dirty="0" smtClean="0"/>
              <a:t>	- On </a:t>
            </a:r>
            <a:r>
              <a:rPr lang="en-US" dirty="0"/>
              <a:t>the </a:t>
            </a:r>
            <a:r>
              <a:rPr lang="en-US" dirty="0" smtClean="0"/>
              <a:t>Ship</a:t>
            </a:r>
          </a:p>
          <a:p>
            <a:pPr lvl="1"/>
            <a:r>
              <a:rPr lang="en-US" dirty="0" smtClean="0"/>
              <a:t>	- In the Recreation Program</a:t>
            </a:r>
          </a:p>
          <a:p>
            <a:r>
              <a:rPr lang="en-US" dirty="0"/>
              <a:t>Y</a:t>
            </a:r>
            <a:r>
              <a:rPr lang="en-US" dirty="0" smtClean="0"/>
              <a:t>our Expectations for this Learning Event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Fitness Equipment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21" y="2743200"/>
            <a:ext cx="4141930" cy="3319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25844"/>
            <a:ext cx="3600984" cy="3600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209800"/>
            <a:ext cx="3572832" cy="40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Fitness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Equipment </a:t>
            </a:r>
            <a:r>
              <a:rPr lang="en-US" dirty="0" smtClean="0"/>
              <a:t>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743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We received a hit on our last inspection for failure to have an established preventive maintenance program for our fitness equipment.</a:t>
            </a:r>
          </a:p>
          <a:p>
            <a:r>
              <a:rPr lang="en-US" dirty="0" smtClean="0"/>
              <a:t>What steps are you going to include in a successful preventive maintenance program?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17394"/>
            <a:ext cx="1895474" cy="1518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" y="4419600"/>
            <a:ext cx="17145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4161"/>
            <a:ext cx="2201232" cy="24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Fitness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Equipment </a:t>
            </a:r>
            <a:r>
              <a:rPr lang="en-US" dirty="0" smtClean="0"/>
              <a:t>Process, 1 of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 sz="9600" dirty="0" smtClean="0"/>
              <a:t>A successful Preventive Maintenance Program will include:</a:t>
            </a:r>
          </a:p>
          <a:p>
            <a:pPr lvl="1"/>
            <a:r>
              <a:rPr lang="en-US" sz="9600" dirty="0" smtClean="0"/>
              <a:t>A Preventive Maintenance Schedule (PMS) card for each major piece of recreation equipment.</a:t>
            </a:r>
          </a:p>
          <a:p>
            <a:pPr lvl="1"/>
            <a:r>
              <a:rPr lang="en-US" sz="9600" dirty="0" smtClean="0"/>
              <a:t>Safety precautions to observe while making repairs.</a:t>
            </a:r>
          </a:p>
          <a:p>
            <a:pPr lvl="1"/>
            <a:r>
              <a:rPr lang="en-US" sz="9600" dirty="0" smtClean="0"/>
              <a:t>Maintenance procedures.  Consult the equipment manufacturer’s manual to determine maintenance to perform that will not void the manufacturer’s warranty.</a:t>
            </a:r>
          </a:p>
          <a:p>
            <a:pPr lvl="1"/>
            <a:r>
              <a:rPr lang="en-US" sz="9600" dirty="0" smtClean="0"/>
              <a:t>Tools, parts, materials, test equipment necessary to perform maintenance and local repairs.</a:t>
            </a:r>
          </a:p>
          <a:p>
            <a:pPr lvl="1"/>
            <a:r>
              <a:rPr lang="en-US" sz="9600" dirty="0" smtClean="0"/>
              <a:t>Designated division(s)/individual(s), or contracted service provider responsible for conducting inspection and performing maintenance.  </a:t>
            </a:r>
          </a:p>
          <a:p>
            <a:pPr marL="0" indent="0">
              <a:buNone/>
            </a:pP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713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Fitness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Equipment </a:t>
            </a:r>
            <a:r>
              <a:rPr lang="en-US" dirty="0" smtClean="0"/>
              <a:t>Process, 2 of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1"/>
            <a:r>
              <a:rPr lang="en-US" sz="9600" dirty="0" smtClean="0"/>
              <a:t>Discrepancies are recorded on the PMS Cards</a:t>
            </a:r>
          </a:p>
          <a:p>
            <a:pPr lvl="1"/>
            <a:r>
              <a:rPr lang="en-US" sz="9600" dirty="0" smtClean="0"/>
              <a:t>Discrepancies under warranty are repaired by the manufacturer representative.  The local Deployed Forces Support Office may provide assistance in equipment repair or maintenance. </a:t>
            </a:r>
          </a:p>
          <a:p>
            <a:pPr lvl="1"/>
            <a:r>
              <a:rPr lang="en-US" sz="9600" dirty="0" smtClean="0"/>
              <a:t>Equipment worn beyond economical repair is disposed of via appropriate process.</a:t>
            </a:r>
          </a:p>
          <a:p>
            <a:pPr lvl="1"/>
            <a:r>
              <a:rPr lang="en-US" sz="9600" dirty="0" smtClean="0"/>
              <a:t>Maintain equipment inspection and maintenance results including follow-up actions.</a:t>
            </a:r>
          </a:p>
          <a:p>
            <a:pPr lvl="1"/>
            <a:r>
              <a:rPr lang="en-US" sz="9600" dirty="0" smtClean="0"/>
              <a:t>Periodically the Recreation Advisory Board and/or Equipment Maintenance Person/Division, Safety Officer, and/or Medical Department Personnel will evaluate the Preventive Maintenance Program for effectiveness and make recommendations for improvement.</a:t>
            </a:r>
          </a:p>
          <a:p>
            <a:pPr marL="0" indent="0">
              <a:buNone/>
            </a:pP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57274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r>
              <a:rPr lang="en-US" dirty="0" smtClean="0"/>
              <a:t>Purpose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Prepare and execute a quality </a:t>
            </a:r>
            <a:br>
              <a:rPr lang="en-US" dirty="0" smtClean="0"/>
            </a:br>
            <a:r>
              <a:rPr lang="en-US" dirty="0" smtClean="0"/>
              <a:t>recreation program for crew and </a:t>
            </a:r>
            <a:br>
              <a:rPr lang="en-US" dirty="0" smtClean="0"/>
            </a:br>
            <a:r>
              <a:rPr lang="en-US" dirty="0" smtClean="0"/>
              <a:t>embarked units during </a:t>
            </a:r>
            <a:br>
              <a:rPr lang="en-US" dirty="0" smtClean="0"/>
            </a:br>
            <a:r>
              <a:rPr lang="en-US" dirty="0" smtClean="0"/>
              <a:t>deployment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382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9276"/>
            <a:ext cx="3339084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Prepare</a:t>
            </a:r>
            <a:r>
              <a:rPr lang="en-US" dirty="0" smtClean="0"/>
              <a:t> for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62155" y="1588629"/>
            <a:ext cx="60198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pPr marL="443258" indent="-443258">
              <a:buFont typeface="+mj-lt"/>
              <a:buAutoNum type="arabicPeriod"/>
            </a:pPr>
            <a:r>
              <a:rPr lang="en-US" dirty="0" smtClean="0"/>
              <a:t>Review </a:t>
            </a:r>
            <a:r>
              <a:rPr lang="en-US" dirty="0"/>
              <a:t>Scenario</a:t>
            </a:r>
          </a:p>
          <a:p>
            <a:pPr marL="443258" indent="-443258">
              <a:buFont typeface="+mj-lt"/>
              <a:buAutoNum type="arabicPeriod"/>
            </a:pPr>
            <a:r>
              <a:rPr lang="en-US" dirty="0"/>
              <a:t>Apply Policy</a:t>
            </a:r>
          </a:p>
          <a:p>
            <a:pPr marL="443258" indent="-443258">
              <a:buFont typeface="+mj-lt"/>
              <a:buAutoNum type="arabicPeriod"/>
            </a:pPr>
            <a:r>
              <a:rPr lang="en-US" dirty="0" smtClean="0"/>
              <a:t>Apply Scenario to Pre-Deployment Checklist</a:t>
            </a:r>
            <a:endParaRPr lang="en-US" dirty="0"/>
          </a:p>
          <a:p>
            <a:pPr marL="443258" indent="-443258">
              <a:buFont typeface="+mj-lt"/>
              <a:buAutoNum type="arabicPeriod"/>
            </a:pPr>
            <a:r>
              <a:rPr lang="en-US" dirty="0"/>
              <a:t>Prepare Brief</a:t>
            </a:r>
          </a:p>
          <a:p>
            <a:pPr marL="443258" indent="-443258">
              <a:buFont typeface="+mj-lt"/>
              <a:buAutoNum type="arabicPeriod"/>
            </a:pPr>
            <a:r>
              <a:rPr lang="en-US" dirty="0"/>
              <a:t>Lead the Brief</a:t>
            </a:r>
          </a:p>
        </p:txBody>
      </p:sp>
    </p:spTree>
    <p:extLst>
      <p:ext uri="{BB962C8B-B14F-4D97-AF65-F5344CB8AC3E}">
        <p14:creationId xmlns:p14="http://schemas.microsoft.com/office/powerpoint/2010/main" val="36945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Role Play </a:t>
            </a:r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 fontScale="85000" lnSpcReduction="20000"/>
          </a:bodyPr>
          <a:lstStyle/>
          <a:p>
            <a:r>
              <a:rPr lang="en-US" b="1" dirty="0" smtClean="0"/>
              <a:t>ROUND </a:t>
            </a:r>
            <a:r>
              <a:rPr lang="en-US" b="1" dirty="0"/>
              <a:t>1</a:t>
            </a:r>
            <a:endParaRPr lang="en-US" dirty="0"/>
          </a:p>
          <a:p>
            <a:r>
              <a:rPr lang="en-US" dirty="0"/>
              <a:t>SUBMARINE SCENARIO</a:t>
            </a:r>
          </a:p>
          <a:p>
            <a:r>
              <a:rPr lang="en-US" dirty="0"/>
              <a:t>Surface – Chain of Command</a:t>
            </a:r>
          </a:p>
          <a:p>
            <a:r>
              <a:rPr lang="en-US" dirty="0"/>
              <a:t>Carrier – Observer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ROUND 2</a:t>
            </a:r>
            <a:endParaRPr lang="en-US" dirty="0"/>
          </a:p>
          <a:p>
            <a:r>
              <a:rPr lang="en-US" dirty="0"/>
              <a:t>SURFACE SCENARIO</a:t>
            </a:r>
          </a:p>
          <a:p>
            <a:r>
              <a:rPr lang="en-US" dirty="0"/>
              <a:t>Carrier - Chain of Command</a:t>
            </a:r>
          </a:p>
          <a:p>
            <a:r>
              <a:rPr lang="en-US" dirty="0"/>
              <a:t>Submarine – Observer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ROUND 3</a:t>
            </a:r>
            <a:endParaRPr lang="en-US" dirty="0"/>
          </a:p>
          <a:p>
            <a:r>
              <a:rPr lang="en-US" dirty="0"/>
              <a:t>CARRIER SCENARIO</a:t>
            </a:r>
          </a:p>
          <a:p>
            <a:r>
              <a:rPr lang="en-US" dirty="0"/>
              <a:t>Submarine - Chain of Command</a:t>
            </a:r>
          </a:p>
          <a:p>
            <a:r>
              <a:rPr lang="en-US" dirty="0"/>
              <a:t>Surface - Observer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54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The </a:t>
            </a:r>
            <a:r>
              <a:rPr lang="en-US" dirty="0" smtClean="0"/>
              <a:t>Yards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Purpose:</a:t>
            </a:r>
            <a:r>
              <a:rPr lang="en-US" b="1" dirty="0" smtClean="0"/>
              <a:t>  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Provide </a:t>
            </a:r>
            <a:r>
              <a:rPr lang="en-US" dirty="0" smtClean="0"/>
              <a:t>Learners </a:t>
            </a:r>
            <a:r>
              <a:rPr lang="en-US" dirty="0"/>
              <a:t>with knowledge and skills to be able to identify the actions necessary to prepare for an extended shipyard maintenance period </a:t>
            </a:r>
            <a:r>
              <a:rPr lang="en-US" dirty="0" smtClean="0"/>
              <a:t>including:</a:t>
            </a:r>
          </a:p>
          <a:p>
            <a:pPr marL="804863" lvl="3" indent="-407988">
              <a:buFont typeface="Courier New" pitchFamily="49" charset="0"/>
              <a:buChar char="o"/>
            </a:pPr>
            <a:r>
              <a:rPr lang="en-US" dirty="0" smtClean="0"/>
              <a:t>Sources </a:t>
            </a:r>
            <a:r>
              <a:rPr lang="en-US" dirty="0"/>
              <a:t>of funding to subsidize the Recreation Fund when the ship’s store will be </a:t>
            </a:r>
            <a:r>
              <a:rPr lang="en-US" dirty="0" smtClean="0"/>
              <a:t>closed</a:t>
            </a:r>
          </a:p>
          <a:p>
            <a:pPr marL="804863" lvl="3" indent="-407988">
              <a:buFont typeface="Courier New" pitchFamily="49" charset="0"/>
              <a:buChar char="o"/>
            </a:pPr>
            <a:r>
              <a:rPr lang="en-US" dirty="0" smtClean="0"/>
              <a:t>Importance </a:t>
            </a:r>
            <a:r>
              <a:rPr lang="en-US" dirty="0"/>
              <a:t>of inventory controls in the </a:t>
            </a:r>
            <a:r>
              <a:rPr lang="en-US" dirty="0" smtClean="0"/>
              <a:t>yards</a:t>
            </a:r>
          </a:p>
          <a:p>
            <a:pPr marL="804863" lvl="3" indent="-407988">
              <a:buFont typeface="Courier New" pitchFamily="49" charset="0"/>
              <a:buChar char="o"/>
            </a:pPr>
            <a:r>
              <a:rPr lang="en-US" dirty="0" smtClean="0"/>
              <a:t>Fund-raising </a:t>
            </a:r>
            <a:r>
              <a:rPr lang="en-US" dirty="0"/>
              <a:t>activities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381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USS Henry Wise (LHA-39) 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848118"/>
              </p:ext>
            </p:extLst>
          </p:nvPr>
        </p:nvGraphicFramePr>
        <p:xfrm>
          <a:off x="533400" y="1447800"/>
          <a:ext cx="8240059" cy="4707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3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 OF ACTIVITY</a:t>
                      </a:r>
                      <a:endParaRPr lang="en-US" sz="18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WHEN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BEST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BETTER</a:t>
                      </a:r>
                      <a:endParaRPr lang="en-US" sz="18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GOOD</a:t>
                      </a:r>
                      <a:endParaRPr lang="en-US" sz="1800" dirty="0"/>
                    </a:p>
                  </a:txBody>
                  <a:tcPr marL="30480" marR="30480" marT="14288" marB="14288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RECREATION</a:t>
                      </a:r>
                      <a:r>
                        <a:rPr lang="en-US" sz="1800" b="1" baseline="0" dirty="0" smtClean="0"/>
                        <a:t> &amp; FITNESS</a:t>
                      </a:r>
                      <a:br>
                        <a:rPr lang="en-US" sz="1800" b="1" baseline="0" dirty="0" smtClean="0"/>
                      </a:br>
                      <a:r>
                        <a:rPr lang="en-US" sz="1800" b="1" baseline="0" dirty="0" smtClean="0"/>
                        <a:t>(DIRECTED &amp; FILLER ACTIVITIES)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SKILLS/KNOWLEDGE</a:t>
                      </a:r>
                      <a:r>
                        <a:rPr lang="en-US" sz="1800" b="1" baseline="0" dirty="0" smtClean="0"/>
                        <a:t> CLASSES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COMMAND WIDE/THEME ACTIVITIES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marL="0" marR="0" indent="0" algn="ctr" defTabSz="2821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-</a:t>
                      </a:r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COMPETITIONS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TRIPS/TOURS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MWR</a:t>
                      </a:r>
                      <a:r>
                        <a:rPr lang="en-US" sz="1100" baseline="0" dirty="0" smtClean="0"/>
                        <a:t> DIVISION SCHEDULES TRIPS IN ADVANCE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680">
                <a:tc rowSpan="3">
                  <a:txBody>
                    <a:bodyPr/>
                    <a:lstStyle/>
                    <a:p>
                      <a:r>
                        <a:rPr lang="en-US" sz="1800" b="1" dirty="0" smtClean="0"/>
                        <a:t>TICKETS</a:t>
                      </a:r>
                      <a:endParaRPr lang="en-US" sz="1800" b="1" dirty="0"/>
                    </a:p>
                  </a:txBody>
                  <a:tcPr marL="30480" marR="30480" marT="14288" marB="14288"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UNDERWAY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MWR DIVISION HOLDS SIGN UPS IN ADVANCE 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HOME PORT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MWR PUBLISHED SCHEDULE/</a:t>
                      </a:r>
                      <a:r>
                        <a:rPr lang="en-US" sz="1100" baseline="0" dirty="0" smtClean="0"/>
                        <a:t>INFO/SIGNUPS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 THE YARDS</a:t>
                      </a:r>
                      <a:endParaRPr lang="en-US" sz="1100" dirty="0"/>
                    </a:p>
                  </a:txBody>
                  <a:tcPr marL="30480" marR="30480" marT="14288" marB="14288"/>
                </a:tc>
                <a:tc gridSpan="3">
                  <a:txBody>
                    <a:bodyPr/>
                    <a:lstStyle/>
                    <a:p>
                      <a:pPr marL="0" marR="0" indent="0" algn="ctr" defTabSz="28215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MWR PUBLISHED SCHEDULE/</a:t>
                      </a:r>
                      <a:r>
                        <a:rPr lang="en-US" sz="1100" baseline="0" dirty="0" smtClean="0"/>
                        <a:t>INFO/SIGNUPS</a:t>
                      </a:r>
                      <a:endParaRPr lang="en-US" sz="1100" dirty="0" smtClean="0"/>
                    </a:p>
                  </a:txBody>
                  <a:tcPr marL="30480" marR="30480" marT="14288" marB="14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8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Successful</a:t>
            </a:r>
            <a:r>
              <a:rPr lang="en-US" dirty="0" smtClean="0"/>
              <a:t> 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51054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r>
              <a:rPr lang="en-US" dirty="0" smtClean="0"/>
              <a:t>Purpose:</a:t>
            </a:r>
            <a:endParaRPr lang="en-US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Provide </a:t>
            </a:r>
            <a:r>
              <a:rPr lang="en-US" dirty="0" smtClean="0"/>
              <a:t>Learners </a:t>
            </a:r>
            <a:r>
              <a:rPr lang="en-US" dirty="0"/>
              <a:t>with </a:t>
            </a:r>
            <a:r>
              <a:rPr lang="en-US" dirty="0" smtClean="0"/>
              <a:t>information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assistance to confidently and successfully prepare for and participate in the </a:t>
            </a:r>
            <a:r>
              <a:rPr lang="en-US" i="1" dirty="0"/>
              <a:t>Afloat Recreation </a:t>
            </a:r>
            <a:r>
              <a:rPr lang="en-US" i="1" dirty="0" smtClean="0"/>
              <a:t>Program Inspection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01861"/>
            <a:ext cx="3861435" cy="62787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03695" y="2362200"/>
            <a:ext cx="1560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CNIC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8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Afloat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Jeopardy</a:t>
            </a:r>
            <a:r>
              <a:rPr lang="en-US" sz="1400" baseline="94000" dirty="0">
                <a:solidFill>
                  <a:schemeClr val="bg1">
                    <a:lumMod val="50000"/>
                  </a:schemeClr>
                </a:solidFill>
              </a:rPr>
              <a:t>©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/>
              <a:t>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/>
              <a:t>Everyone </a:t>
            </a:r>
            <a:r>
              <a:rPr lang="en-US" dirty="0"/>
              <a:t>Participates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Accumulate the Most Points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Pick a Category and an Amount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Raise Your Hand to Reply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Respond with a </a:t>
            </a:r>
            <a:r>
              <a:rPr lang="en-US" dirty="0" smtClean="0"/>
              <a:t>Question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7" y="1066800"/>
            <a:ext cx="4310873" cy="67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Afloat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Recreation Program </a:t>
            </a:r>
            <a:r>
              <a:rPr lang="en-US" dirty="0"/>
              <a:t>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458200" cy="4525963"/>
          </a:xfrm>
          <a:prstGeom prst="rect">
            <a:avLst/>
          </a:prstGeom>
        </p:spPr>
        <p:txBody>
          <a:bodyPr lIns="29627" tIns="14813" rIns="29627" bIns="14813"/>
          <a:lstStyle/>
          <a:p>
            <a:r>
              <a:rPr lang="en-US" dirty="0" smtClean="0"/>
              <a:t>In </a:t>
            </a:r>
            <a:r>
              <a:rPr lang="en-US" dirty="0"/>
              <a:t>your small group, discuss what actions are needed at this command to: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Improve the overall score on the </a:t>
            </a:r>
            <a:r>
              <a:rPr lang="en-US" i="1" dirty="0"/>
              <a:t>Inspection</a:t>
            </a:r>
            <a:r>
              <a:rPr lang="en-US" dirty="0"/>
              <a:t>?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/>
              <a:t>How might you prevent </a:t>
            </a:r>
            <a:r>
              <a:rPr lang="en-US" dirty="0" smtClean="0"/>
              <a:t>an </a:t>
            </a:r>
            <a:r>
              <a:rPr lang="en-US" dirty="0"/>
              <a:t>unauthorized </a:t>
            </a:r>
            <a:r>
              <a:rPr lang="en-US" dirty="0" smtClean="0"/>
              <a:t>expenditure </a:t>
            </a:r>
            <a:r>
              <a:rPr lang="en-US" dirty="0"/>
              <a:t>if it </a:t>
            </a:r>
            <a:r>
              <a:rPr lang="en-US" dirty="0" smtClean="0"/>
              <a:t>was presented </a:t>
            </a:r>
            <a:r>
              <a:rPr lang="en-US" dirty="0"/>
              <a:t>at your command</a:t>
            </a:r>
            <a:r>
              <a:rPr lang="en-US" dirty="0" smtClean="0"/>
              <a:t>?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dirty="0" smtClean="0"/>
              <a:t>Select a spokesperson to share your plan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57600"/>
            <a:ext cx="5638800" cy="35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Parking </a:t>
            </a:r>
            <a:r>
              <a:rPr lang="en-US" dirty="0" smtClean="0"/>
              <a:t>Lot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questions remain unanswered</a:t>
            </a:r>
            <a:endParaRPr lang="en-US" dirty="0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0" y="152400"/>
            <a:ext cx="6705600" cy="7184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35246"/>
            <a:ext cx="1993900" cy="5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Welcome </a:t>
            </a:r>
            <a:r>
              <a:rPr lang="en-US" dirty="0" smtClean="0"/>
              <a:t>to the Learning Event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69557" indent="-369557">
              <a:buFont typeface="Arial" pitchFamily="34" charset="0"/>
              <a:buChar char="•"/>
            </a:pPr>
            <a:r>
              <a:rPr lang="en-US" i="1" dirty="0"/>
              <a:t>Afloat Recreation Program Management</a:t>
            </a:r>
          </a:p>
          <a:p>
            <a:pPr marL="369557" indent="-369557">
              <a:buFont typeface="Arial" pitchFamily="34" charset="0"/>
              <a:buChar char="•"/>
            </a:pPr>
            <a:r>
              <a:rPr lang="en-US" dirty="0"/>
              <a:t>Purpose:  Gain the skills and knowledge to oversee and manage a quality shipboard recreation program in accordance with governing instructions</a:t>
            </a:r>
            <a:r>
              <a:rPr lang="en-US" dirty="0" smtClean="0"/>
              <a:t>.</a:t>
            </a: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US" spc="-15" dirty="0">
                <a:solidFill>
                  <a:schemeClr val="tx2">
                    <a:lumMod val="75000"/>
                  </a:schemeClr>
                </a:solidFill>
                <a:cs typeface="Calibri"/>
              </a:rPr>
              <a:t>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996005"/>
            <a:ext cx="1993900" cy="5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6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Please use your personal smart devise or provided tablet to complete the Learner Evaluation at:</a:t>
            </a:r>
          </a:p>
          <a:p>
            <a:endParaRPr lang="en-US" dirty="0" smtClean="0"/>
          </a:p>
          <a:p>
            <a:r>
              <a:rPr lang="en-US" sz="2000" dirty="0"/>
              <a:t>https://usnavy.gov1.qualtrics.com/jfe/form/SV_8Cy7wetK5RkTUCq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762" y="3429000"/>
            <a:ext cx="2390476" cy="2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49" y="533400"/>
            <a:ext cx="5058251" cy="65532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Certificate of Commencement</a:t>
            </a:r>
          </a:p>
          <a:p>
            <a:r>
              <a:rPr lang="en-US" dirty="0" smtClean="0"/>
              <a:t>Learning Event Evaluation</a:t>
            </a:r>
          </a:p>
          <a:p>
            <a:r>
              <a:rPr lang="en-US" dirty="0" smtClean="0"/>
              <a:t>Congratulations and Thank you!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Certificate </a:t>
            </a:r>
            <a:r>
              <a:rPr lang="en-US" dirty="0" smtClean="0"/>
              <a:t>of Commencement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0800" y="2861846"/>
            <a:ext cx="177062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CNIC</a:t>
            </a:r>
            <a:endParaRPr lang="en-US" sz="1600" b="1" cap="none" spc="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9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Learner 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ARPM Learner CD is now located at the link below:</a:t>
            </a:r>
          </a:p>
          <a:p>
            <a:endParaRPr lang="en-US" dirty="0"/>
          </a:p>
          <a:p>
            <a:r>
              <a:rPr lang="en-US" spc="-15" dirty="0">
                <a:solidFill>
                  <a:schemeClr val="tx2">
                    <a:lumMod val="75000"/>
                  </a:schemeClr>
                </a:solidFill>
                <a:cs typeface="Calibri"/>
              </a:rPr>
              <a:t> </a:t>
            </a:r>
            <a:r>
              <a:rPr lang="en-US" spc="-15" dirty="0">
                <a:solidFill>
                  <a:srgbClr val="92D050"/>
                </a:solidFill>
                <a:cs typeface="Calibri"/>
                <a:hlinkClick r:id="rId2"/>
              </a:rPr>
              <a:t>https://www.navyfitness.org/deployed-forces-support/arpm-course-files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08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Assume</a:t>
            </a:r>
            <a:r>
              <a:rPr lang="en-US" dirty="0" smtClean="0"/>
              <a:t> the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Purpose: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Consistently manage the Afloat Recreation Program in accordance with official policy and program standards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Successfully conduct a turnover and internal inspection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Familiarize Learners with:</a:t>
            </a:r>
          </a:p>
          <a:p>
            <a:pPr marL="342900" lvl="4" indent="-342900"/>
            <a:r>
              <a:rPr lang="en-US" dirty="0" smtClean="0"/>
              <a:t>	-	Official policy</a:t>
            </a:r>
          </a:p>
          <a:p>
            <a:pPr marL="342900" lvl="4" indent="-342900"/>
            <a:r>
              <a:rPr lang="en-US" i="1" dirty="0"/>
              <a:t>	</a:t>
            </a:r>
            <a:r>
              <a:rPr lang="en-US" i="1" dirty="0" smtClean="0"/>
              <a:t>-	Navy Afloat Recreation &amp; Fitness (Shipboard) Standards</a:t>
            </a:r>
          </a:p>
          <a:p>
            <a:pPr marL="342900" lvl="4" indent="-342900"/>
            <a:r>
              <a:rPr lang="en-US" i="1" dirty="0"/>
              <a:t>	</a:t>
            </a:r>
            <a:r>
              <a:rPr lang="en-US" i="1" dirty="0" smtClean="0"/>
              <a:t>-	Afloat Recreation Program Inspection</a:t>
            </a:r>
          </a:p>
        </p:txBody>
      </p:sp>
    </p:spTree>
    <p:extLst>
      <p:ext uri="{BB962C8B-B14F-4D97-AF65-F5344CB8AC3E}">
        <p14:creationId xmlns:p14="http://schemas.microsoft.com/office/powerpoint/2010/main" val="10033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600200"/>
            <a:ext cx="2941035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Recreation Role Game - </a:t>
            </a:r>
            <a:r>
              <a:rPr lang="en-US" dirty="0" smtClean="0"/>
              <a:t>Answer Key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38400" y="1295400"/>
            <a:ext cx="6553200" cy="4525963"/>
          </a:xfrm>
          <a:prstGeom prst="rect">
            <a:avLst/>
          </a:prstGeom>
        </p:spPr>
        <p:txBody>
          <a:bodyPr lIns="29627" tIns="14813" rIns="29627" bIns="14813">
            <a:normAutofit/>
          </a:bodyPr>
          <a:lstStyle/>
          <a:p>
            <a:r>
              <a:rPr lang="en-US" dirty="0" smtClean="0"/>
              <a:t>RSO:	Middle numeral 3 (e.g., 333)</a:t>
            </a:r>
          </a:p>
          <a:p>
            <a:r>
              <a:rPr lang="en-US" dirty="0" smtClean="0"/>
              <a:t>RFC:  	Middle numeral 6</a:t>
            </a:r>
          </a:p>
          <a:p>
            <a:r>
              <a:rPr lang="en-US" dirty="0" smtClean="0"/>
              <a:t>RAB:  	Middle </a:t>
            </a:r>
            <a:r>
              <a:rPr lang="en-US" dirty="0"/>
              <a:t>numeral </a:t>
            </a:r>
            <a:r>
              <a:rPr lang="en-US" dirty="0" smtClean="0"/>
              <a:t>7</a:t>
            </a:r>
          </a:p>
          <a:p>
            <a:r>
              <a:rPr lang="en-US" dirty="0" smtClean="0"/>
              <a:t>FOB:  	Middle </a:t>
            </a:r>
            <a:r>
              <a:rPr lang="en-US" dirty="0"/>
              <a:t>numeral </a:t>
            </a:r>
            <a:r>
              <a:rPr lang="en-US" dirty="0" smtClean="0"/>
              <a:t>4</a:t>
            </a:r>
          </a:p>
          <a:p>
            <a:r>
              <a:rPr lang="en-US" dirty="0" smtClean="0"/>
              <a:t>COC:  	Middle </a:t>
            </a:r>
            <a:r>
              <a:rPr lang="en-US" dirty="0"/>
              <a:t>numeral </a:t>
            </a:r>
            <a:r>
              <a:rPr lang="en-US" dirty="0" smtClean="0"/>
              <a:t>2</a:t>
            </a:r>
          </a:p>
          <a:p>
            <a:r>
              <a:rPr lang="en-US" dirty="0" smtClean="0"/>
              <a:t>DFS:  	Middle </a:t>
            </a:r>
            <a:r>
              <a:rPr lang="en-US" dirty="0"/>
              <a:t>numeral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erMedia.com Animated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5562</TotalTime>
  <Words>2156</Words>
  <Application>Microsoft Office PowerPoint</Application>
  <PresentationFormat>On-screen Show (4:3)</PresentationFormat>
  <Paragraphs>493</Paragraphs>
  <Slides>64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Courier New</vt:lpstr>
      <vt:lpstr>Franklin Gothic Heavy</vt:lpstr>
      <vt:lpstr>PresenterMedia.com Animated Theme</vt:lpstr>
      <vt:lpstr>PresenterMedia.com Static Theme</vt:lpstr>
      <vt:lpstr>Afloat Recreation Program Management</vt:lpstr>
      <vt:lpstr>Welcome to the Learning Event</vt:lpstr>
      <vt:lpstr>Overview</vt:lpstr>
      <vt:lpstr>Housekeeping</vt:lpstr>
      <vt:lpstr>Introductions</vt:lpstr>
      <vt:lpstr>Afloat Jeopardy© Rules</vt:lpstr>
      <vt:lpstr>Learner CD</vt:lpstr>
      <vt:lpstr>Assume the Watch</vt:lpstr>
      <vt:lpstr>Recreation Role Game - Answer Key</vt:lpstr>
      <vt:lpstr>Base Tour</vt:lpstr>
      <vt:lpstr>Prepare Financials</vt:lpstr>
      <vt:lpstr>Exercise #1 R&amp;E Log</vt:lpstr>
      <vt:lpstr>Exercise #1 Purchase Order</vt:lpstr>
      <vt:lpstr>Exercise #1 Purchase  Order</vt:lpstr>
      <vt:lpstr>Exercise #2 Subsidiary Ledger</vt:lpstr>
      <vt:lpstr>Exercise #2 Purchase Order</vt:lpstr>
      <vt:lpstr>Exercise #2 R&amp;E Log</vt:lpstr>
      <vt:lpstr>Navy Cash Devices</vt:lpstr>
      <vt:lpstr>Exercise #3A</vt:lpstr>
      <vt:lpstr>Exercise #3A Daily Activity Record (DAR)</vt:lpstr>
      <vt:lpstr>Exercise #3B R&amp;E Log</vt:lpstr>
      <vt:lpstr>Exercise #3B Purchase Order</vt:lpstr>
      <vt:lpstr>Exercise #3B Sample Check</vt:lpstr>
      <vt:lpstr>Exercise #4 R&amp;E Log</vt:lpstr>
      <vt:lpstr>Exercise #4 R&amp;E Log Page 2</vt:lpstr>
      <vt:lpstr>Exercise #4 Receipt &amp; Expenditure Reconciliation Worksheet</vt:lpstr>
      <vt:lpstr>Exercise #4 Monthly Statement of Operations and Net Worth</vt:lpstr>
      <vt:lpstr>CNIC Electronic Financial Tool</vt:lpstr>
      <vt:lpstr>Plan Recreation Activities</vt:lpstr>
      <vt:lpstr>Standard</vt:lpstr>
      <vt:lpstr>Five Standards Elements</vt:lpstr>
      <vt:lpstr>USS Henry Wise (LHA-39) </vt:lpstr>
      <vt:lpstr>USS Henry Wise (LHA-39) </vt:lpstr>
      <vt:lpstr>High Risk Activities</vt:lpstr>
      <vt:lpstr>Plan A Traditional Command-Wide/Theme Event</vt:lpstr>
      <vt:lpstr>Manage Property</vt:lpstr>
      <vt:lpstr>Control Property</vt:lpstr>
      <vt:lpstr>Swimming Pool</vt:lpstr>
      <vt:lpstr>Swimming Pool Scenario</vt:lpstr>
      <vt:lpstr>PowerPoint Presentation</vt:lpstr>
      <vt:lpstr>Oh Henry Band!</vt:lpstr>
      <vt:lpstr>PowerPoint Presentation</vt:lpstr>
      <vt:lpstr>PowerPoint Presentation</vt:lpstr>
      <vt:lpstr>Television</vt:lpstr>
      <vt:lpstr>Television Scenario</vt:lpstr>
      <vt:lpstr>Television Process</vt:lpstr>
      <vt:lpstr>Fishing Equipment</vt:lpstr>
      <vt:lpstr>Fishing Equipment Scenario</vt:lpstr>
      <vt:lpstr>Fishing Equipment Process</vt:lpstr>
      <vt:lpstr>Fitness Equipment</vt:lpstr>
      <vt:lpstr>Fitness Equipment Scenario</vt:lpstr>
      <vt:lpstr>Fitness Equipment Process, 1 of 2</vt:lpstr>
      <vt:lpstr>Fitness Equipment Process, 2 of 2</vt:lpstr>
      <vt:lpstr>Deployment</vt:lpstr>
      <vt:lpstr>Prepare for Deployment</vt:lpstr>
      <vt:lpstr>Role Play Groups</vt:lpstr>
      <vt:lpstr>In The Yards</vt:lpstr>
      <vt:lpstr>USS Henry Wise (LHA-39) </vt:lpstr>
      <vt:lpstr>Successful Inspections</vt:lpstr>
      <vt:lpstr>Afloat Recreation Program Inspection</vt:lpstr>
      <vt:lpstr>Parking Lot</vt:lpstr>
      <vt:lpstr>Welcome to the Learning Event</vt:lpstr>
      <vt:lpstr>Evaluation</vt:lpstr>
      <vt:lpstr>Certificate of Commencement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Eckstein, Lucas D NAF (USA)</cp:lastModifiedBy>
  <cp:revision>142</cp:revision>
  <cp:lastPrinted>2016-01-14T23:42:43Z</cp:lastPrinted>
  <dcterms:created xsi:type="dcterms:W3CDTF">2011-04-14T19:54:06Z</dcterms:created>
  <dcterms:modified xsi:type="dcterms:W3CDTF">2024-02-15T21:15:59Z</dcterms:modified>
</cp:coreProperties>
</file>